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7" r:id="rId2"/>
    <p:sldId id="258" r:id="rId3"/>
    <p:sldId id="277" r:id="rId4"/>
    <p:sldId id="301"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261" r:id="rId21"/>
    <p:sldId id="302" r:id="rId22"/>
    <p:sldId id="279" r:id="rId23"/>
    <p:sldId id="303" r:id="rId24"/>
    <p:sldId id="304" r:id="rId25"/>
    <p:sldId id="306" r:id="rId26"/>
    <p:sldId id="307" r:id="rId27"/>
    <p:sldId id="313" r:id="rId28"/>
    <p:sldId id="314" r:id="rId29"/>
    <p:sldId id="315" r:id="rId30"/>
    <p:sldId id="332" r:id="rId31"/>
    <p:sldId id="333" r:id="rId32"/>
    <p:sldId id="334" r:id="rId33"/>
    <p:sldId id="272" r:id="rId3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11"/>
    <p:restoredTop sz="94753"/>
  </p:normalViewPr>
  <p:slideViewPr>
    <p:cSldViewPr snapToGrid="0" snapToObjects="1">
      <p:cViewPr>
        <p:scale>
          <a:sx n="95" d="100"/>
          <a:sy n="95" d="100"/>
        </p:scale>
        <p:origin x="163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C2BCE-CADB-C14D-8FA2-A3A823EEAAA1}" type="datetimeFigureOut">
              <a:rPr lang="en-US" smtClean="0"/>
              <a:t>10/31/17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76646-40A4-7C43-9353-86DADCDD35C1}" type="slidenum">
              <a:rPr lang="en-US" smtClean="0"/>
              <a:t>‹#›</a:t>
            </a:fld>
            <a:endParaRPr lang="en-US"/>
          </a:p>
        </p:txBody>
      </p:sp>
    </p:spTree>
    <p:extLst>
      <p:ext uri="{BB962C8B-B14F-4D97-AF65-F5344CB8AC3E}">
        <p14:creationId xmlns:p14="http://schemas.microsoft.com/office/powerpoint/2010/main" val="1262883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Mutations</a:t>
            </a:r>
            <a:r>
              <a:rPr lang="en-US" baseline="0" dirty="0" smtClean="0"/>
              <a:t> arise at different points in time, we are looking at a culmination of events from the whole past.</a:t>
            </a:r>
          </a:p>
          <a:p>
            <a:r>
              <a:rPr lang="en-US" baseline="0" dirty="0" smtClean="0"/>
              <a:t>How do we know what patterns we should expect when looking across the genome?</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2</a:t>
            </a:fld>
            <a:endParaRPr lang="en-US"/>
          </a:p>
        </p:txBody>
      </p:sp>
    </p:spTree>
    <p:extLst>
      <p:ext uri="{BB962C8B-B14F-4D97-AF65-F5344CB8AC3E}">
        <p14:creationId xmlns:p14="http://schemas.microsoft.com/office/powerpoint/2010/main" val="1710034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No migration!</a:t>
            </a:r>
          </a:p>
          <a:p>
            <a:r>
              <a:rPr lang="en-US" baseline="0" dirty="0" smtClean="0"/>
              <a:t>We know that every gene we have in the present had to come from an ancestor in the previous generation (i.e. no migration)</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11</a:t>
            </a:fld>
            <a:endParaRPr lang="en-US"/>
          </a:p>
        </p:txBody>
      </p:sp>
    </p:spTree>
    <p:extLst>
      <p:ext uri="{BB962C8B-B14F-4D97-AF65-F5344CB8AC3E}">
        <p14:creationId xmlns:p14="http://schemas.microsoft.com/office/powerpoint/2010/main" val="273953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No migration!</a:t>
            </a:r>
          </a:p>
          <a:p>
            <a:r>
              <a:rPr lang="en-US" baseline="0" dirty="0" smtClean="0"/>
              <a:t>Assume equal fitness; probability of having a specific ancestor is just random chance</a:t>
            </a:r>
          </a:p>
          <a:p>
            <a:r>
              <a:rPr lang="en-US" baseline="0" dirty="0" smtClean="0"/>
              <a:t>Therefore probability of having a specific piece of DNA as your ancestor is just 1/2N (frequency in the population)</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12</a:t>
            </a:fld>
            <a:endParaRPr lang="en-US"/>
          </a:p>
        </p:txBody>
      </p:sp>
    </p:spTree>
    <p:extLst>
      <p:ext uri="{BB962C8B-B14F-4D97-AF65-F5344CB8AC3E}">
        <p14:creationId xmlns:p14="http://schemas.microsoft.com/office/powerpoint/2010/main" val="827898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No migration!</a:t>
            </a:r>
          </a:p>
          <a:p>
            <a:r>
              <a:rPr lang="en-US" baseline="0" dirty="0" smtClean="0"/>
              <a:t>Assume equal fitness; probability of having a specific ancestor is just random chance</a:t>
            </a:r>
          </a:p>
          <a:p>
            <a:r>
              <a:rPr lang="en-US" baseline="0" dirty="0" smtClean="0"/>
              <a:t>Picked twice = 1/2N * 1/2N; there are 2N ways to do this = 1/2N</a:t>
            </a:r>
          </a:p>
          <a:p>
            <a:r>
              <a:rPr lang="en-US" baseline="0" dirty="0" smtClean="0"/>
              <a:t>i.e. probability that 2 genes in the present have the same ancestor in the past</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13</a:t>
            </a:fld>
            <a:endParaRPr lang="en-US"/>
          </a:p>
        </p:txBody>
      </p:sp>
    </p:spTree>
    <p:extLst>
      <p:ext uri="{BB962C8B-B14F-4D97-AF65-F5344CB8AC3E}">
        <p14:creationId xmlns:p14="http://schemas.microsoft.com/office/powerpoint/2010/main" val="2064826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No migration!</a:t>
            </a:r>
          </a:p>
          <a:p>
            <a:r>
              <a:rPr lang="en-US" baseline="0" dirty="0" smtClean="0"/>
              <a:t>Assume equal fitness; probability of having a specific ancestor is just random chance</a:t>
            </a:r>
          </a:p>
          <a:p>
            <a:r>
              <a:rPr lang="en-US" baseline="0" dirty="0" smtClean="0"/>
              <a:t>Picked twice = 1/2N * 1/2N; there are 2N ways to do this = 1/2N</a:t>
            </a:r>
          </a:p>
          <a:p>
            <a:r>
              <a:rPr lang="en-US" baseline="0" dirty="0" smtClean="0"/>
              <a:t>We have 2 pieces now that didn’t contribute anything to the present generation, so we don’t need to keep tracing them back in time (even though we keep assuming constant population size)</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14</a:t>
            </a:fld>
            <a:endParaRPr lang="en-US"/>
          </a:p>
        </p:txBody>
      </p:sp>
    </p:spTree>
    <p:extLst>
      <p:ext uri="{BB962C8B-B14F-4D97-AF65-F5344CB8AC3E}">
        <p14:creationId xmlns:p14="http://schemas.microsoft.com/office/powerpoint/2010/main" val="210851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No migration!</a:t>
            </a:r>
          </a:p>
          <a:p>
            <a:r>
              <a:rPr lang="en-US" baseline="0" dirty="0" smtClean="0"/>
              <a:t>Assume equal fitness; probability of having a specific ancestor is just random chance</a:t>
            </a:r>
          </a:p>
          <a:p>
            <a:r>
              <a:rPr lang="en-US" baseline="0" dirty="0" smtClean="0"/>
              <a:t>Picked twice = 1/2N * 1/2N; there are 2N ways to do this = 1/2N</a:t>
            </a:r>
          </a:p>
          <a:p>
            <a:r>
              <a:rPr lang="en-US" baseline="0" dirty="0" smtClean="0"/>
              <a:t>At any time point (generation), only 1 of 2 things can happen: there either is (at least one) coalescent event, or there isn’t</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15</a:t>
            </a:fld>
            <a:endParaRPr lang="en-US"/>
          </a:p>
        </p:txBody>
      </p:sp>
    </p:spTree>
    <p:extLst>
      <p:ext uri="{BB962C8B-B14F-4D97-AF65-F5344CB8AC3E}">
        <p14:creationId xmlns:p14="http://schemas.microsoft.com/office/powerpoint/2010/main" val="208113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go back further in time, we say that the probability of a coalescent event in that generation is still 1/2N (general prob. of</a:t>
            </a:r>
            <a:r>
              <a:rPr lang="en-US" baseline="0" dirty="0" smtClean="0"/>
              <a:t> coalescence) TIMES the probability that there was NOT a coalescence in the previous generation</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16</a:t>
            </a:fld>
            <a:endParaRPr lang="en-US"/>
          </a:p>
        </p:txBody>
      </p:sp>
    </p:spTree>
    <p:extLst>
      <p:ext uri="{BB962C8B-B14F-4D97-AF65-F5344CB8AC3E}">
        <p14:creationId xmlns:p14="http://schemas.microsoft.com/office/powerpoint/2010/main" val="185521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start building the model that looks like the familiar coalescent diagrams,</a:t>
            </a:r>
            <a:r>
              <a:rPr lang="en-US" baseline="0" dirty="0" smtClean="0"/>
              <a:t> we just use those probabilities in each generation we go back, and we keep only tracing back the genes that “matter” (that had </a:t>
            </a:r>
            <a:r>
              <a:rPr lang="en-US" baseline="0" dirty="0" err="1" smtClean="0"/>
              <a:t>descendents</a:t>
            </a:r>
            <a:r>
              <a:rPr lang="en-US" baseline="0" dirty="0" smtClean="0"/>
              <a:t>)</a:t>
            </a:r>
          </a:p>
          <a:p>
            <a:r>
              <a:rPr lang="en-US" baseline="0" dirty="0" smtClean="0"/>
              <a:t>Prob. Of alleles coalescing in T3 is now 1/2N and </a:t>
            </a:r>
            <a:r>
              <a:rPr lang="en-US" baseline="0" dirty="0" err="1" smtClean="0"/>
              <a:t>prob</a:t>
            </a:r>
            <a:r>
              <a:rPr lang="en-US" baseline="0" dirty="0" smtClean="0"/>
              <a:t> that they did not coalesce in T2 and did not coalesce in T1</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17</a:t>
            </a:fld>
            <a:endParaRPr lang="en-US"/>
          </a:p>
        </p:txBody>
      </p:sp>
    </p:spTree>
    <p:extLst>
      <p:ext uri="{BB962C8B-B14F-4D97-AF65-F5344CB8AC3E}">
        <p14:creationId xmlns:p14="http://schemas.microsoft.com/office/powerpoint/2010/main" val="189252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dot is the MRCA</a:t>
            </a:r>
          </a:p>
          <a:p>
            <a:r>
              <a:rPr lang="en-US" dirty="0" smtClean="0"/>
              <a:t>Notice that coalescent events get more rare as you go back in time (because</a:t>
            </a:r>
            <a:r>
              <a:rPr lang="en-US" baseline="0" dirty="0" smtClean="0"/>
              <a:t> prob. Of coalescence is highest early on)</a:t>
            </a:r>
          </a:p>
          <a:p>
            <a:r>
              <a:rPr lang="en-US" baseline="0" dirty="0" smtClean="0"/>
              <a:t>This tree gets weird at the top because I ran out of room</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18</a:t>
            </a:fld>
            <a:endParaRPr lang="en-US"/>
          </a:p>
        </p:txBody>
      </p:sp>
    </p:spTree>
    <p:extLst>
      <p:ext uri="{BB962C8B-B14F-4D97-AF65-F5344CB8AC3E}">
        <p14:creationId xmlns:p14="http://schemas.microsoft.com/office/powerpoint/2010/main" val="1416842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dot is the MRCA</a:t>
            </a:r>
          </a:p>
          <a:p>
            <a:r>
              <a:rPr lang="en-US" dirty="0" smtClean="0"/>
              <a:t>Often only depict the tree with relevant “genes” and showing times with coalescent</a:t>
            </a:r>
            <a:r>
              <a:rPr lang="en-US" baseline="0" dirty="0" smtClean="0"/>
              <a:t> events.</a:t>
            </a:r>
          </a:p>
          <a:p>
            <a:r>
              <a:rPr lang="en-US" baseline="0" dirty="0" smtClean="0"/>
              <a:t>How you end up with the long branches</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19</a:t>
            </a:fld>
            <a:endParaRPr lang="en-US"/>
          </a:p>
        </p:txBody>
      </p:sp>
    </p:spTree>
    <p:extLst>
      <p:ext uri="{BB962C8B-B14F-4D97-AF65-F5344CB8AC3E}">
        <p14:creationId xmlns:p14="http://schemas.microsoft.com/office/powerpoint/2010/main" val="411613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20</a:t>
            </a:fld>
            <a:endParaRPr lang="en-US"/>
          </a:p>
        </p:txBody>
      </p:sp>
    </p:spTree>
    <p:extLst>
      <p:ext uri="{BB962C8B-B14F-4D97-AF65-F5344CB8AC3E}">
        <p14:creationId xmlns:p14="http://schemas.microsoft.com/office/powerpoint/2010/main" val="131807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3</a:t>
            </a:fld>
            <a:endParaRPr lang="en-US"/>
          </a:p>
        </p:txBody>
      </p:sp>
    </p:spTree>
    <p:extLst>
      <p:ext uri="{BB962C8B-B14F-4D97-AF65-F5344CB8AC3E}">
        <p14:creationId xmlns:p14="http://schemas.microsoft.com/office/powerpoint/2010/main" val="5036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376646-40A4-7C43-9353-86DADCDD35C1}" type="slidenum">
              <a:rPr lang="en-US" smtClean="0"/>
              <a:t>21</a:t>
            </a:fld>
            <a:endParaRPr lang="en-US"/>
          </a:p>
        </p:txBody>
      </p:sp>
    </p:spTree>
    <p:extLst>
      <p:ext uri="{BB962C8B-B14F-4D97-AF65-F5344CB8AC3E}">
        <p14:creationId xmlns:p14="http://schemas.microsoft.com/office/powerpoint/2010/main" val="2099297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22</a:t>
            </a:fld>
            <a:endParaRPr lang="en-US"/>
          </a:p>
        </p:txBody>
      </p:sp>
    </p:spTree>
    <p:extLst>
      <p:ext uri="{BB962C8B-B14F-4D97-AF65-F5344CB8AC3E}">
        <p14:creationId xmlns:p14="http://schemas.microsoft.com/office/powerpoint/2010/main" val="197958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23</a:t>
            </a:fld>
            <a:endParaRPr lang="en-US"/>
          </a:p>
        </p:txBody>
      </p:sp>
    </p:spTree>
    <p:extLst>
      <p:ext uri="{BB962C8B-B14F-4D97-AF65-F5344CB8AC3E}">
        <p14:creationId xmlns:p14="http://schemas.microsoft.com/office/powerpoint/2010/main" val="1260917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24</a:t>
            </a:fld>
            <a:endParaRPr lang="en-US"/>
          </a:p>
        </p:txBody>
      </p:sp>
    </p:spTree>
    <p:extLst>
      <p:ext uri="{BB962C8B-B14F-4D97-AF65-F5344CB8AC3E}">
        <p14:creationId xmlns:p14="http://schemas.microsoft.com/office/powerpoint/2010/main" val="727409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25</a:t>
            </a:fld>
            <a:endParaRPr lang="en-US"/>
          </a:p>
        </p:txBody>
      </p:sp>
    </p:spTree>
    <p:extLst>
      <p:ext uri="{BB962C8B-B14F-4D97-AF65-F5344CB8AC3E}">
        <p14:creationId xmlns:p14="http://schemas.microsoft.com/office/powerpoint/2010/main" val="208087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26</a:t>
            </a:fld>
            <a:endParaRPr lang="en-US"/>
          </a:p>
        </p:txBody>
      </p:sp>
    </p:spTree>
    <p:extLst>
      <p:ext uri="{BB962C8B-B14F-4D97-AF65-F5344CB8AC3E}">
        <p14:creationId xmlns:p14="http://schemas.microsoft.com/office/powerpoint/2010/main" val="1416773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27</a:t>
            </a:fld>
            <a:endParaRPr lang="en-US"/>
          </a:p>
        </p:txBody>
      </p:sp>
    </p:spTree>
    <p:extLst>
      <p:ext uri="{BB962C8B-B14F-4D97-AF65-F5344CB8AC3E}">
        <p14:creationId xmlns:p14="http://schemas.microsoft.com/office/powerpoint/2010/main" val="1930622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28</a:t>
            </a:fld>
            <a:endParaRPr lang="en-US"/>
          </a:p>
        </p:txBody>
      </p:sp>
    </p:spTree>
    <p:extLst>
      <p:ext uri="{BB962C8B-B14F-4D97-AF65-F5344CB8AC3E}">
        <p14:creationId xmlns:p14="http://schemas.microsoft.com/office/powerpoint/2010/main" val="1367630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29</a:t>
            </a:fld>
            <a:endParaRPr lang="en-US"/>
          </a:p>
        </p:txBody>
      </p:sp>
    </p:spTree>
    <p:extLst>
      <p:ext uri="{BB962C8B-B14F-4D97-AF65-F5344CB8AC3E}">
        <p14:creationId xmlns:p14="http://schemas.microsoft.com/office/powerpoint/2010/main" val="1167848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population mutation rate (much like the population recombination rate), is a function of mu, but is extended to be the probability of a mutation at any base pair in any individual in a population (that could have happened at any time)</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calculation by itself (as we saw last week) is typically an estimate for an entire gene, but it is more useful to scale it by base pair since we often have gene sequences of different lengths</a:t>
            </a:r>
          </a:p>
        </p:txBody>
      </p:sp>
      <p:sp>
        <p:nvSpPr>
          <p:cNvPr id="4" name="Slide Number Placeholder 3"/>
          <p:cNvSpPr>
            <a:spLocks noGrp="1"/>
          </p:cNvSpPr>
          <p:nvPr>
            <p:ph type="sldNum" sz="quarter" idx="10"/>
          </p:nvPr>
        </p:nvSpPr>
        <p:spPr/>
        <p:txBody>
          <a:bodyPr/>
          <a:lstStyle/>
          <a:p>
            <a:fld id="{FD376646-40A4-7C43-9353-86DADCDD35C1}" type="slidenum">
              <a:rPr lang="en-US" smtClean="0"/>
              <a:t>30</a:t>
            </a:fld>
            <a:endParaRPr lang="en-US"/>
          </a:p>
        </p:txBody>
      </p:sp>
    </p:spTree>
    <p:extLst>
      <p:ext uri="{BB962C8B-B14F-4D97-AF65-F5344CB8AC3E}">
        <p14:creationId xmlns:p14="http://schemas.microsoft.com/office/powerpoint/2010/main" val="59324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4</a:t>
            </a:fld>
            <a:endParaRPr lang="en-US"/>
          </a:p>
        </p:txBody>
      </p:sp>
    </p:spTree>
    <p:extLst>
      <p:ext uri="{BB962C8B-B14F-4D97-AF65-F5344CB8AC3E}">
        <p14:creationId xmlns:p14="http://schemas.microsoft.com/office/powerpoint/2010/main" val="851046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Species like insects will tend to have high theta, long lived species may have lower theta</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Theta is driven by rho (but not vice versa), because DNA breaks during crossing over bring in DNA repair machinery, creates a chance to generate mutations</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We already saw that crossing over rate varies a lot across the genome, so this contributes to heterogeneity in theta</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Mu also varies across the genome (different site types have different mutation rates)</a:t>
            </a:r>
          </a:p>
        </p:txBody>
      </p:sp>
      <p:sp>
        <p:nvSpPr>
          <p:cNvPr id="4" name="Slide Number Placeholder 3"/>
          <p:cNvSpPr>
            <a:spLocks noGrp="1"/>
          </p:cNvSpPr>
          <p:nvPr>
            <p:ph type="sldNum" sz="quarter" idx="10"/>
          </p:nvPr>
        </p:nvSpPr>
        <p:spPr/>
        <p:txBody>
          <a:bodyPr/>
          <a:lstStyle/>
          <a:p>
            <a:fld id="{FD376646-40A4-7C43-9353-86DADCDD35C1}" type="slidenum">
              <a:rPr lang="en-US" smtClean="0"/>
              <a:t>31</a:t>
            </a:fld>
            <a:endParaRPr lang="en-US"/>
          </a:p>
        </p:txBody>
      </p:sp>
    </p:spTree>
    <p:extLst>
      <p:ext uri="{BB962C8B-B14F-4D97-AF65-F5344CB8AC3E}">
        <p14:creationId xmlns:p14="http://schemas.microsoft.com/office/powerpoint/2010/main" val="786205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The way we measure departures from neutrality comes down to how we estimate theta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Waterson’s theta: comes from what we looked at with expected counts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We have a total number of SNPs that we see in our sample, and we assume they are distributed evenly across all the branches in the coalescent, so most are on the lowest branches</a:t>
            </a:r>
          </a:p>
        </p:txBody>
      </p:sp>
      <p:sp>
        <p:nvSpPr>
          <p:cNvPr id="4" name="Slide Number Placeholder 3"/>
          <p:cNvSpPr>
            <a:spLocks noGrp="1"/>
          </p:cNvSpPr>
          <p:nvPr>
            <p:ph type="sldNum" sz="quarter" idx="10"/>
          </p:nvPr>
        </p:nvSpPr>
        <p:spPr/>
        <p:txBody>
          <a:bodyPr/>
          <a:lstStyle/>
          <a:p>
            <a:fld id="{FD376646-40A4-7C43-9353-86DADCDD35C1}" type="slidenum">
              <a:rPr lang="en-US" smtClean="0"/>
              <a:t>32</a:t>
            </a:fld>
            <a:endParaRPr lang="en-US"/>
          </a:p>
        </p:txBody>
      </p:sp>
    </p:spTree>
    <p:extLst>
      <p:ext uri="{BB962C8B-B14F-4D97-AF65-F5344CB8AC3E}">
        <p14:creationId xmlns:p14="http://schemas.microsoft.com/office/powerpoint/2010/main" val="44802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376646-40A4-7C43-9353-86DADCDD35C1}" type="slidenum">
              <a:rPr lang="en-US" smtClean="0"/>
              <a:t>33</a:t>
            </a:fld>
            <a:endParaRPr lang="en-US"/>
          </a:p>
        </p:txBody>
      </p:sp>
    </p:spTree>
    <p:extLst>
      <p:ext uri="{BB962C8B-B14F-4D97-AF65-F5344CB8AC3E}">
        <p14:creationId xmlns:p14="http://schemas.microsoft.com/office/powerpoint/2010/main" val="76052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sequence data, we normally have a sequence for some segment of DNA, that we can think</a:t>
            </a:r>
            <a:r>
              <a:rPr lang="en-US" baseline="0" dirty="0" smtClean="0"/>
              <a:t> of as a gene,</a:t>
            </a:r>
          </a:p>
          <a:p>
            <a:r>
              <a:rPr lang="en-US" baseline="0" dirty="0" smtClean="0"/>
              <a:t>And within that segment some sites are invariant (grey) and some sites are polymorphic</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5</a:t>
            </a:fld>
            <a:endParaRPr lang="en-US"/>
          </a:p>
        </p:txBody>
      </p:sp>
    </p:spTree>
    <p:extLst>
      <p:ext uri="{BB962C8B-B14F-4D97-AF65-F5344CB8AC3E}">
        <p14:creationId xmlns:p14="http://schemas.microsoft.com/office/powerpoint/2010/main" val="391603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a:t>
            </a:r>
            <a:r>
              <a:rPr lang="en-US" dirty="0" err="1" smtClean="0"/>
              <a:t>polymoprhic</a:t>
            </a:r>
            <a:r>
              <a:rPr lang="en-US" dirty="0" smtClean="0"/>
              <a:t> sites by sequencing the same segment/gene</a:t>
            </a:r>
            <a:r>
              <a:rPr lang="en-US" baseline="0" dirty="0" smtClean="0"/>
              <a:t> in a sample of individuals</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6</a:t>
            </a:fld>
            <a:endParaRPr lang="en-US"/>
          </a:p>
        </p:txBody>
      </p:sp>
    </p:spTree>
    <p:extLst>
      <p:ext uri="{BB962C8B-B14F-4D97-AF65-F5344CB8AC3E}">
        <p14:creationId xmlns:p14="http://schemas.microsoft.com/office/powerpoint/2010/main" val="1958309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think about</a:t>
            </a:r>
            <a:r>
              <a:rPr lang="en-US" baseline="0" dirty="0" smtClean="0"/>
              <a:t> how coalescent modeling works, imagine we have the very naïve assumption of knowing nothing about our gene (i.e. no sequence info) other than how long it is</a:t>
            </a:r>
          </a:p>
          <a:p>
            <a:r>
              <a:rPr lang="en-US" baseline="0" dirty="0" smtClean="0"/>
              <a:t>So, very general</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7</a:t>
            </a:fld>
            <a:endParaRPr lang="en-US"/>
          </a:p>
        </p:txBody>
      </p:sp>
    </p:spTree>
    <p:extLst>
      <p:ext uri="{BB962C8B-B14F-4D97-AF65-F5344CB8AC3E}">
        <p14:creationId xmlns:p14="http://schemas.microsoft.com/office/powerpoint/2010/main" val="132046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know about this general</a:t>
            </a:r>
            <a:r>
              <a:rPr lang="en-US" baseline="0" dirty="0" smtClean="0"/>
              <a:t> piece of DNA?</a:t>
            </a:r>
          </a:p>
          <a:p>
            <a:r>
              <a:rPr lang="en-US" baseline="0" dirty="0" smtClean="0"/>
              <a:t>If our diploid sample size in the present (time T) is 5,</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8</a:t>
            </a:fld>
            <a:endParaRPr lang="en-US"/>
          </a:p>
        </p:txBody>
      </p:sp>
    </p:spTree>
    <p:extLst>
      <p:ext uri="{BB962C8B-B14F-4D97-AF65-F5344CB8AC3E}">
        <p14:creationId xmlns:p14="http://schemas.microsoft.com/office/powerpoint/2010/main" val="20324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know we’ve got 10 chromosomes</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9</a:t>
            </a:fld>
            <a:endParaRPr lang="en-US"/>
          </a:p>
        </p:txBody>
      </p:sp>
    </p:spTree>
    <p:extLst>
      <p:ext uri="{BB962C8B-B14F-4D97-AF65-F5344CB8AC3E}">
        <p14:creationId xmlns:p14="http://schemas.microsoft.com/office/powerpoint/2010/main" val="159522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a:t>
            </a:r>
            <a:r>
              <a:rPr lang="en-US" baseline="0" dirty="0" smtClean="0"/>
              <a:t> constant population size!!</a:t>
            </a:r>
          </a:p>
          <a:p>
            <a:r>
              <a:rPr lang="en-US" baseline="0" dirty="0" smtClean="0"/>
              <a:t>To think about where they came from in the past, we assume the same number of chromosomes in the previous generation as well</a:t>
            </a:r>
          </a:p>
          <a:p>
            <a:r>
              <a:rPr lang="en-US" baseline="0" dirty="0" smtClean="0"/>
              <a:t>No selection or fitness differences: everyone in the past produced an equal proportion of the gamete pool</a:t>
            </a:r>
            <a:endParaRPr lang="en-US" dirty="0"/>
          </a:p>
        </p:txBody>
      </p:sp>
      <p:sp>
        <p:nvSpPr>
          <p:cNvPr id="4" name="Slide Number Placeholder 3"/>
          <p:cNvSpPr>
            <a:spLocks noGrp="1"/>
          </p:cNvSpPr>
          <p:nvPr>
            <p:ph type="sldNum" sz="quarter" idx="10"/>
          </p:nvPr>
        </p:nvSpPr>
        <p:spPr/>
        <p:txBody>
          <a:bodyPr/>
          <a:lstStyle/>
          <a:p>
            <a:fld id="{FD82D081-89AA-484D-8E11-71CBCE24BDCA}" type="slidenum">
              <a:rPr lang="en-US" smtClean="0"/>
              <a:t>10</a:t>
            </a:fld>
            <a:endParaRPr lang="en-US"/>
          </a:p>
        </p:txBody>
      </p:sp>
    </p:spTree>
    <p:extLst>
      <p:ext uri="{BB962C8B-B14F-4D97-AF65-F5344CB8AC3E}">
        <p14:creationId xmlns:p14="http://schemas.microsoft.com/office/powerpoint/2010/main" val="70480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66B7CA-1191-114F-9686-105EB477A5E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66B7CA-1191-114F-9686-105EB477A5EE}"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66B7CA-1191-114F-9686-105EB477A5EE}"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66B7CA-1191-114F-9686-105EB477A5EE}"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66B7CA-1191-114F-9686-105EB477A5EE}"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66B7CA-1191-114F-9686-105EB477A5EE}"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66B7CA-1191-114F-9686-105EB477A5EE}"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B19A82-D945-C649-B9A0-8F7EC303B7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6B7CA-1191-114F-9686-105EB477A5EE}" type="datetimeFigureOut">
              <a:rPr lang="en-US" smtClean="0"/>
              <a:t>10/31/17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B19A82-D945-C649-B9A0-8F7EC303B72F}" type="slidenum">
              <a:rPr lang="en-US" smtClean="0"/>
              <a:t>‹#›</a:t>
            </a:fld>
            <a:endParaRPr lang="en-US"/>
          </a:p>
        </p:txBody>
      </p:sp>
    </p:spTree>
    <p:extLst>
      <p:ext uri="{BB962C8B-B14F-4D97-AF65-F5344CB8AC3E}">
        <p14:creationId xmlns:p14="http://schemas.microsoft.com/office/powerpoint/2010/main" val="1220363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632" y="1122363"/>
            <a:ext cx="8722894" cy="1548648"/>
          </a:xfrm>
        </p:spPr>
        <p:txBody>
          <a:bodyPr>
            <a:normAutofit/>
          </a:bodyPr>
          <a:lstStyle/>
          <a:p>
            <a:r>
              <a:rPr lang="en-US" sz="4400" dirty="0" smtClean="0"/>
              <a:t>Computational Genomics WS</a:t>
            </a:r>
            <a:endParaRPr lang="en-US" sz="4400" dirty="0"/>
          </a:p>
        </p:txBody>
      </p:sp>
      <p:sp>
        <p:nvSpPr>
          <p:cNvPr id="3" name="Subtitle 2"/>
          <p:cNvSpPr>
            <a:spLocks noGrp="1"/>
          </p:cNvSpPr>
          <p:nvPr>
            <p:ph type="subTitle" idx="1"/>
          </p:nvPr>
        </p:nvSpPr>
        <p:spPr>
          <a:xfrm>
            <a:off x="863599" y="3602038"/>
            <a:ext cx="7450667" cy="1655762"/>
          </a:xfrm>
        </p:spPr>
        <p:txBody>
          <a:bodyPr>
            <a:normAutofit/>
          </a:bodyPr>
          <a:lstStyle/>
          <a:p>
            <a:r>
              <a:rPr lang="en-US" sz="3200" dirty="0" smtClean="0">
                <a:solidFill>
                  <a:schemeClr val="bg1">
                    <a:lumMod val="50000"/>
                  </a:schemeClr>
                </a:solidFill>
              </a:rPr>
              <a:t>Week 7: Allele Frequency Spectrum</a:t>
            </a:r>
          </a:p>
          <a:p>
            <a:r>
              <a:rPr lang="en-US" sz="2800" dirty="0" smtClean="0">
                <a:solidFill>
                  <a:schemeClr val="bg1">
                    <a:lumMod val="50000"/>
                  </a:schemeClr>
                </a:solidFill>
              </a:rPr>
              <a:t>Coalescent Theory, Neutral Expectations, Calculating Waterson’s 𝜭</a:t>
            </a:r>
            <a:endParaRPr lang="en-US" sz="2800" dirty="0">
              <a:solidFill>
                <a:schemeClr val="bg1">
                  <a:lumMod val="50000"/>
                </a:schemeClr>
              </a:solidFill>
            </a:endParaRPr>
          </a:p>
        </p:txBody>
      </p:sp>
    </p:spTree>
    <p:extLst>
      <p:ext uri="{BB962C8B-B14F-4D97-AF65-F5344CB8AC3E}">
        <p14:creationId xmlns:p14="http://schemas.microsoft.com/office/powerpoint/2010/main" val="2466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18412" y="5432612"/>
            <a:ext cx="2710999" cy="923330"/>
          </a:xfrm>
          <a:prstGeom prst="rect">
            <a:avLst/>
          </a:prstGeom>
          <a:noFill/>
        </p:spPr>
        <p:txBody>
          <a:bodyPr wrap="none" rtlCol="0">
            <a:spAutoFit/>
          </a:bodyPr>
          <a:lstStyle/>
          <a:p>
            <a:r>
              <a:rPr lang="en-US" dirty="0" smtClean="0"/>
              <a:t>Present Generation (T):</a:t>
            </a:r>
          </a:p>
          <a:p>
            <a:r>
              <a:rPr lang="en-US" dirty="0" smtClean="0"/>
              <a:t>N=5 (# individuals)</a:t>
            </a:r>
          </a:p>
          <a:p>
            <a:r>
              <a:rPr lang="en-US" dirty="0" smtClean="0"/>
              <a:t>2N = 10 (diploid </a:t>
            </a:r>
            <a:r>
              <a:rPr lang="en-US" dirty="0" err="1" smtClean="0"/>
              <a:t>chr.</a:t>
            </a:r>
            <a:r>
              <a:rPr lang="en-US" dirty="0" smtClean="0"/>
              <a:t> #)</a:t>
            </a:r>
            <a:endParaRPr lang="en-US" dirty="0"/>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008792" y="2313279"/>
            <a:ext cx="3021981" cy="923330"/>
          </a:xfrm>
          <a:prstGeom prst="rect">
            <a:avLst/>
          </a:prstGeom>
          <a:noFill/>
        </p:spPr>
        <p:txBody>
          <a:bodyPr wrap="none" rtlCol="0">
            <a:spAutoFit/>
          </a:bodyPr>
          <a:lstStyle/>
          <a:p>
            <a:r>
              <a:rPr lang="en-US" dirty="0" smtClean="0"/>
              <a:t>Previous Generation (T-1):</a:t>
            </a:r>
          </a:p>
          <a:p>
            <a:r>
              <a:rPr lang="en-US" dirty="0" smtClean="0"/>
              <a:t>N=5 (# individuals)</a:t>
            </a:r>
          </a:p>
          <a:p>
            <a:r>
              <a:rPr lang="en-US" dirty="0" smtClean="0"/>
              <a:t>2N = 10 (diploid </a:t>
            </a:r>
            <a:r>
              <a:rPr lang="en-US" dirty="0" err="1" smtClean="0"/>
              <a:t>chr.</a:t>
            </a:r>
            <a:r>
              <a:rPr lang="en-US" dirty="0" smtClean="0"/>
              <a:t> #)</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18355" y="3455894"/>
            <a:ext cx="7874670" cy="1130174"/>
            <a:chOff x="718355" y="3455894"/>
            <a:chExt cx="7874670" cy="1130174"/>
          </a:xfrm>
        </p:grpSpPr>
        <p:grpSp>
          <p:nvGrpSpPr>
            <p:cNvPr id="6" name="Group 5"/>
            <p:cNvGrpSpPr/>
            <p:nvPr/>
          </p:nvGrpSpPr>
          <p:grpSpPr>
            <a:xfrm>
              <a:off x="954742" y="3455894"/>
              <a:ext cx="788894" cy="282388"/>
              <a:chOff x="1143000" y="3455894"/>
              <a:chExt cx="788894" cy="282388"/>
            </a:xfrm>
          </p:grpSpPr>
          <p:cxnSp>
            <p:nvCxnSpPr>
              <p:cNvPr id="5" name="Straight Connector 4"/>
              <p:cNvCxnSpPr/>
              <p:nvPr/>
            </p:nvCxnSpPr>
            <p:spPr>
              <a:xfrm>
                <a:off x="114300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0751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73051"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4573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806788"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31894"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080623" y="3455894"/>
              <a:ext cx="788894" cy="282388"/>
              <a:chOff x="1143000" y="3455894"/>
              <a:chExt cx="788894" cy="282388"/>
            </a:xfrm>
          </p:grpSpPr>
          <p:cxnSp>
            <p:nvCxnSpPr>
              <p:cNvPr id="36" name="Straight Connector 35"/>
              <p:cNvCxnSpPr/>
              <p:nvPr/>
            </p:nvCxnSpPr>
            <p:spPr>
              <a:xfrm>
                <a:off x="114300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30751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473051"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4573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06788"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31894"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3092091" y="3455894"/>
              <a:ext cx="788894" cy="282388"/>
              <a:chOff x="1143000" y="3455894"/>
              <a:chExt cx="788894" cy="282388"/>
            </a:xfrm>
          </p:grpSpPr>
          <p:cxnSp>
            <p:nvCxnSpPr>
              <p:cNvPr id="43" name="Straight Connector 42"/>
              <p:cNvCxnSpPr/>
              <p:nvPr/>
            </p:nvCxnSpPr>
            <p:spPr>
              <a:xfrm>
                <a:off x="114300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30751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473051"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64573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806788"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931894"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4152960" y="3455894"/>
              <a:ext cx="788894" cy="282388"/>
              <a:chOff x="1143000" y="3455894"/>
              <a:chExt cx="788894" cy="282388"/>
            </a:xfrm>
          </p:grpSpPr>
          <p:cxnSp>
            <p:nvCxnSpPr>
              <p:cNvPr id="50" name="Straight Connector 49"/>
              <p:cNvCxnSpPr/>
              <p:nvPr/>
            </p:nvCxnSpPr>
            <p:spPr>
              <a:xfrm>
                <a:off x="114300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30751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73051"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64573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806788"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931894"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89577" y="3455894"/>
              <a:ext cx="788894" cy="282388"/>
              <a:chOff x="1143000" y="3455894"/>
              <a:chExt cx="788894" cy="282388"/>
            </a:xfrm>
          </p:grpSpPr>
          <p:cxnSp>
            <p:nvCxnSpPr>
              <p:cNvPr id="57" name="Straight Connector 56"/>
              <p:cNvCxnSpPr/>
              <p:nvPr/>
            </p:nvCxnSpPr>
            <p:spPr>
              <a:xfrm>
                <a:off x="114300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30751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473051"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645730"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806788"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1894" y="3455894"/>
                <a:ext cx="0" cy="282388"/>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718355" y="3939737"/>
              <a:ext cx="7874670" cy="646331"/>
            </a:xfrm>
            <a:prstGeom prst="rect">
              <a:avLst/>
            </a:prstGeom>
            <a:noFill/>
          </p:spPr>
          <p:txBody>
            <a:bodyPr wrap="square" rtlCol="0">
              <a:spAutoFit/>
            </a:bodyPr>
            <a:lstStyle/>
            <a:p>
              <a:r>
                <a:rPr lang="en-US" dirty="0" smtClean="0">
                  <a:solidFill>
                    <a:srgbClr val="C00000"/>
                  </a:solidFill>
                </a:rPr>
                <a:t>Each individual in the previous generation produced multiple gametes</a:t>
              </a:r>
            </a:p>
            <a:p>
              <a:r>
                <a:rPr lang="en-US" dirty="0" smtClean="0">
                  <a:solidFill>
                    <a:srgbClr val="C00000"/>
                  </a:solidFill>
                </a:rPr>
                <a:t>Assume they each produced the same number</a:t>
              </a:r>
              <a:endParaRPr lang="en-US" dirty="0">
                <a:solidFill>
                  <a:srgbClr val="C00000"/>
                </a:solidFill>
              </a:endParaRPr>
            </a:p>
          </p:txBody>
        </p:sp>
      </p:grpSp>
    </p:spTree>
    <p:extLst>
      <p:ext uri="{BB962C8B-B14F-4D97-AF65-F5344CB8AC3E}">
        <p14:creationId xmlns:p14="http://schemas.microsoft.com/office/powerpoint/2010/main" val="180343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3" idx="0"/>
          </p:cNvCxnSpPr>
          <p:nvPr/>
        </p:nvCxnSpPr>
        <p:spPr>
          <a:xfrm flipH="1" flipV="1">
            <a:off x="1426095"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16" idx="2"/>
          </p:cNvCxnSpPr>
          <p:nvPr/>
        </p:nvCxnSpPr>
        <p:spPr>
          <a:xfrm flipV="1">
            <a:off x="1685030" y="3272498"/>
            <a:ext cx="780496"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7" idx="2"/>
          </p:cNvCxnSpPr>
          <p:nvPr/>
        </p:nvCxnSpPr>
        <p:spPr>
          <a:xfrm flipV="1">
            <a:off x="2585040" y="3272498"/>
            <a:ext cx="781984" cy="1953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667142" y="3236610"/>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3393981" y="3263531"/>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21" idx="2"/>
          </p:cNvCxnSpPr>
          <p:nvPr/>
        </p:nvCxnSpPr>
        <p:spPr>
          <a:xfrm flipH="1" flipV="1">
            <a:off x="1587504" y="3263533"/>
            <a:ext cx="2086381"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4294461"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23" idx="2"/>
          </p:cNvCxnSpPr>
          <p:nvPr/>
        </p:nvCxnSpPr>
        <p:spPr>
          <a:xfrm flipH="1" flipV="1">
            <a:off x="3564826" y="3272496"/>
            <a:ext cx="1023246" cy="198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340968" y="3272496"/>
            <a:ext cx="927885" cy="193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5395284"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209745" y="2960170"/>
            <a:ext cx="2408100" cy="2246769"/>
          </a:xfrm>
          <a:prstGeom prst="rect">
            <a:avLst/>
          </a:prstGeom>
          <a:noFill/>
        </p:spPr>
        <p:txBody>
          <a:bodyPr wrap="square" rtlCol="0">
            <a:spAutoFit/>
          </a:bodyPr>
          <a:lstStyle/>
          <a:p>
            <a:r>
              <a:rPr lang="en-US" sz="2000" b="1" dirty="0" smtClean="0">
                <a:solidFill>
                  <a:srgbClr val="0070C0"/>
                </a:solidFill>
              </a:rPr>
              <a:t>Every “gene” in the present generation has to have an ancestor in the previous generation (P=1)</a:t>
            </a:r>
            <a:endParaRPr lang="en-US" sz="2000" b="1" dirty="0">
              <a:solidFill>
                <a:srgbClr val="0070C0"/>
              </a:solidFill>
            </a:endParaRPr>
          </a:p>
        </p:txBody>
      </p: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spTree>
    <p:extLst>
      <p:ext uri="{BB962C8B-B14F-4D97-AF65-F5344CB8AC3E}">
        <p14:creationId xmlns:p14="http://schemas.microsoft.com/office/powerpoint/2010/main" val="196914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3" idx="0"/>
          </p:cNvCxnSpPr>
          <p:nvPr/>
        </p:nvCxnSpPr>
        <p:spPr>
          <a:xfrm flipH="1" flipV="1">
            <a:off x="1426095"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16" idx="2"/>
          </p:cNvCxnSpPr>
          <p:nvPr/>
        </p:nvCxnSpPr>
        <p:spPr>
          <a:xfrm flipV="1">
            <a:off x="1685030" y="3272498"/>
            <a:ext cx="780496"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7" idx="2"/>
          </p:cNvCxnSpPr>
          <p:nvPr/>
        </p:nvCxnSpPr>
        <p:spPr>
          <a:xfrm flipV="1">
            <a:off x="2585040" y="3272498"/>
            <a:ext cx="781984" cy="1953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667142" y="3236610"/>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3393981" y="3263531"/>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21" idx="2"/>
          </p:cNvCxnSpPr>
          <p:nvPr/>
        </p:nvCxnSpPr>
        <p:spPr>
          <a:xfrm flipH="1" flipV="1">
            <a:off x="1587504" y="3263533"/>
            <a:ext cx="2086381"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4294461"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23" idx="2"/>
          </p:cNvCxnSpPr>
          <p:nvPr/>
        </p:nvCxnSpPr>
        <p:spPr>
          <a:xfrm flipH="1" flipV="1">
            <a:off x="3564826" y="3272496"/>
            <a:ext cx="1023246" cy="198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340968" y="3272496"/>
            <a:ext cx="927885" cy="193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5395284" y="3272496"/>
            <a:ext cx="78288" cy="198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209745" y="2960170"/>
            <a:ext cx="2408100" cy="1631216"/>
          </a:xfrm>
          <a:prstGeom prst="rect">
            <a:avLst/>
          </a:prstGeom>
          <a:noFill/>
        </p:spPr>
        <p:txBody>
          <a:bodyPr wrap="square" rtlCol="0">
            <a:spAutoFit/>
          </a:bodyPr>
          <a:lstStyle/>
          <a:p>
            <a:r>
              <a:rPr lang="en-US" sz="2000" b="1" dirty="0" smtClean="0">
                <a:solidFill>
                  <a:srgbClr val="0070C0"/>
                </a:solidFill>
              </a:rPr>
              <a:t>The probability of being descended from a specific “gene” in T-1 is 1/2N</a:t>
            </a:r>
            <a:endParaRPr lang="en-US" sz="2000" b="1" dirty="0">
              <a:solidFill>
                <a:srgbClr val="0070C0"/>
              </a:solidFill>
            </a:endParaRPr>
          </a:p>
        </p:txBody>
      </p: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spTree>
    <p:extLst>
      <p:ext uri="{BB962C8B-B14F-4D97-AF65-F5344CB8AC3E}">
        <p14:creationId xmlns:p14="http://schemas.microsoft.com/office/powerpoint/2010/main" val="133955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3" idx="0"/>
          </p:cNvCxnSpPr>
          <p:nvPr/>
        </p:nvCxnSpPr>
        <p:spPr>
          <a:xfrm flipH="1" flipV="1">
            <a:off x="1426095"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16" idx="2"/>
          </p:cNvCxnSpPr>
          <p:nvPr/>
        </p:nvCxnSpPr>
        <p:spPr>
          <a:xfrm flipV="1">
            <a:off x="1685030" y="3272498"/>
            <a:ext cx="780496"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7" idx="2"/>
          </p:cNvCxnSpPr>
          <p:nvPr/>
        </p:nvCxnSpPr>
        <p:spPr>
          <a:xfrm flipV="1">
            <a:off x="2585040" y="3272498"/>
            <a:ext cx="781984" cy="1953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667142" y="3236610"/>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3393981" y="3263531"/>
            <a:ext cx="78288" cy="19897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21" idx="2"/>
          </p:cNvCxnSpPr>
          <p:nvPr/>
        </p:nvCxnSpPr>
        <p:spPr>
          <a:xfrm flipH="1" flipV="1">
            <a:off x="1587504" y="3263533"/>
            <a:ext cx="2086381"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4294461"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23" idx="2"/>
          </p:cNvCxnSpPr>
          <p:nvPr/>
        </p:nvCxnSpPr>
        <p:spPr>
          <a:xfrm flipH="1" flipV="1">
            <a:off x="3564826" y="3272496"/>
            <a:ext cx="1023246" cy="198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340968" y="3272496"/>
            <a:ext cx="927885" cy="193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5395284" y="3272496"/>
            <a:ext cx="78288" cy="198978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209745" y="2960170"/>
            <a:ext cx="2408100" cy="2862322"/>
          </a:xfrm>
          <a:prstGeom prst="rect">
            <a:avLst/>
          </a:prstGeom>
          <a:noFill/>
        </p:spPr>
        <p:txBody>
          <a:bodyPr wrap="square" rtlCol="0">
            <a:spAutoFit/>
          </a:bodyPr>
          <a:lstStyle/>
          <a:p>
            <a:r>
              <a:rPr lang="en-US" sz="2000" b="1" dirty="0" smtClean="0">
                <a:solidFill>
                  <a:srgbClr val="0070C0"/>
                </a:solidFill>
              </a:rPr>
              <a:t>The probability of any 2 genes being descended from the same gene = 1/2N</a:t>
            </a:r>
          </a:p>
          <a:p>
            <a:endParaRPr lang="en-US" sz="2000" b="1" dirty="0">
              <a:solidFill>
                <a:srgbClr val="0070C0"/>
              </a:solidFill>
            </a:endParaRPr>
          </a:p>
          <a:p>
            <a:r>
              <a:rPr lang="en-US" sz="2000" b="1" dirty="0" smtClean="0">
                <a:solidFill>
                  <a:srgbClr val="0070C0"/>
                </a:solidFill>
              </a:rPr>
              <a:t>This is a </a:t>
            </a:r>
            <a:r>
              <a:rPr lang="en-US" sz="2000" b="1" u="sng" dirty="0" smtClean="0">
                <a:solidFill>
                  <a:srgbClr val="0070C0"/>
                </a:solidFill>
              </a:rPr>
              <a:t>coalescent</a:t>
            </a:r>
            <a:r>
              <a:rPr lang="en-US" sz="2000" b="1" dirty="0" smtClean="0">
                <a:solidFill>
                  <a:srgbClr val="0070C0"/>
                </a:solidFill>
              </a:rPr>
              <a:t> event!</a:t>
            </a:r>
            <a:endParaRPr lang="en-US" sz="2000" b="1" dirty="0">
              <a:solidFill>
                <a:srgbClr val="0070C0"/>
              </a:solidFill>
            </a:endParaRPr>
          </a:p>
        </p:txBody>
      </p: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spTree>
    <p:extLst>
      <p:ext uri="{BB962C8B-B14F-4D97-AF65-F5344CB8AC3E}">
        <p14:creationId xmlns:p14="http://schemas.microsoft.com/office/powerpoint/2010/main" val="9473053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53996" y="2133978"/>
            <a:ext cx="4948824" cy="1143005"/>
            <a:chOff x="522664" y="2133978"/>
            <a:chExt cx="4948824" cy="1143005"/>
          </a:xfrm>
        </p:grpSpPr>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a:stCxn id="3" idx="0"/>
          </p:cNvCxnSpPr>
          <p:nvPr/>
        </p:nvCxnSpPr>
        <p:spPr>
          <a:xfrm flipH="1" flipV="1">
            <a:off x="1426095"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16" idx="2"/>
          </p:cNvCxnSpPr>
          <p:nvPr/>
        </p:nvCxnSpPr>
        <p:spPr>
          <a:xfrm flipV="1">
            <a:off x="1716362" y="3272498"/>
            <a:ext cx="780496"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17" idx="2"/>
          </p:cNvCxnSpPr>
          <p:nvPr/>
        </p:nvCxnSpPr>
        <p:spPr>
          <a:xfrm flipV="1">
            <a:off x="2616372" y="3272498"/>
            <a:ext cx="781984" cy="1953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667142" y="3236610"/>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3393981" y="3263531"/>
            <a:ext cx="78288" cy="19897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21" idx="2"/>
          </p:cNvCxnSpPr>
          <p:nvPr/>
        </p:nvCxnSpPr>
        <p:spPr>
          <a:xfrm flipH="1" flipV="1">
            <a:off x="1618836" y="3263533"/>
            <a:ext cx="2086381" cy="198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4294461" y="3272496"/>
            <a:ext cx="78288" cy="1989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23" idx="2"/>
          </p:cNvCxnSpPr>
          <p:nvPr/>
        </p:nvCxnSpPr>
        <p:spPr>
          <a:xfrm flipH="1" flipV="1">
            <a:off x="3596158" y="3272496"/>
            <a:ext cx="1023246" cy="198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340968" y="3272496"/>
            <a:ext cx="927885" cy="193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5395284" y="3272496"/>
            <a:ext cx="78288" cy="1989781"/>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sp>
        <p:nvSpPr>
          <p:cNvPr id="4" name="TextBox 3"/>
          <p:cNvSpPr txBox="1"/>
          <p:nvPr/>
        </p:nvSpPr>
        <p:spPr>
          <a:xfrm>
            <a:off x="5874721" y="2953290"/>
            <a:ext cx="2996378" cy="1323439"/>
          </a:xfrm>
          <a:prstGeom prst="rect">
            <a:avLst/>
          </a:prstGeom>
          <a:noFill/>
        </p:spPr>
        <p:txBody>
          <a:bodyPr wrap="square" rtlCol="0">
            <a:spAutoFit/>
          </a:bodyPr>
          <a:lstStyle/>
          <a:p>
            <a:r>
              <a:rPr lang="en-US" sz="2000" dirty="0" smtClean="0">
                <a:solidFill>
                  <a:srgbClr val="0070C0"/>
                </a:solidFill>
              </a:rPr>
              <a:t>We get to stop caring about the “genes” that didn’t have any descendants.... </a:t>
            </a:r>
            <a:endParaRPr lang="en-US" sz="2000" dirty="0">
              <a:solidFill>
                <a:srgbClr val="0070C0"/>
              </a:solidFill>
            </a:endParaRPr>
          </a:p>
        </p:txBody>
      </p:sp>
    </p:spTree>
    <p:extLst>
      <p:ext uri="{BB962C8B-B14F-4D97-AF65-F5344CB8AC3E}">
        <p14:creationId xmlns:p14="http://schemas.microsoft.com/office/powerpoint/2010/main" val="199451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32284" y="3720731"/>
            <a:ext cx="4948824" cy="1143005"/>
            <a:chOff x="522664" y="2133978"/>
            <a:chExt cx="4948824" cy="1143005"/>
          </a:xfrm>
        </p:grpSpPr>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cxnSp>
        <p:nvCxnSpPr>
          <p:cNvPr id="6" name="Straight Connector 5"/>
          <p:cNvCxnSpPr>
            <a:stCxn id="3" idx="0"/>
            <a:endCxn id="15" idx="2"/>
          </p:cNvCxnSpPr>
          <p:nvPr/>
        </p:nvCxnSpPr>
        <p:spPr>
          <a:xfrm flipV="1">
            <a:off x="1504383" y="4859250"/>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0"/>
            <a:endCxn id="16" idx="2"/>
          </p:cNvCxnSpPr>
          <p:nvPr/>
        </p:nvCxnSpPr>
        <p:spPr>
          <a:xfrm flipV="1">
            <a:off x="1697124" y="4859251"/>
            <a:ext cx="878022"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7" idx="2"/>
          </p:cNvCxnSpPr>
          <p:nvPr/>
        </p:nvCxnSpPr>
        <p:spPr>
          <a:xfrm flipV="1">
            <a:off x="2575146" y="4859251"/>
            <a:ext cx="901498" cy="394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1" idx="0"/>
            <a:endCxn id="22" idx="2"/>
          </p:cNvCxnSpPr>
          <p:nvPr/>
        </p:nvCxnSpPr>
        <p:spPr>
          <a:xfrm flipV="1">
            <a:off x="2772948" y="4850285"/>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3" idx="0"/>
            <a:endCxn id="17" idx="2"/>
          </p:cNvCxnSpPr>
          <p:nvPr/>
        </p:nvCxnSpPr>
        <p:spPr>
          <a:xfrm flipV="1">
            <a:off x="3476644" y="4859251"/>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2" idx="0"/>
            <a:endCxn id="21" idx="2"/>
          </p:cNvCxnSpPr>
          <p:nvPr/>
        </p:nvCxnSpPr>
        <p:spPr>
          <a:xfrm flipH="1" flipV="1">
            <a:off x="1697124" y="4850286"/>
            <a:ext cx="1977322" cy="411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4" idx="0"/>
            <a:endCxn id="18" idx="2"/>
          </p:cNvCxnSpPr>
          <p:nvPr/>
        </p:nvCxnSpPr>
        <p:spPr>
          <a:xfrm flipV="1">
            <a:off x="4390831" y="4859251"/>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3" idx="0"/>
            <a:endCxn id="23" idx="2"/>
          </p:cNvCxnSpPr>
          <p:nvPr/>
        </p:nvCxnSpPr>
        <p:spPr>
          <a:xfrm flipH="1" flipV="1">
            <a:off x="3674446" y="4859249"/>
            <a:ext cx="904293"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5" idx="0"/>
            <a:endCxn id="18" idx="2"/>
          </p:cNvCxnSpPr>
          <p:nvPr/>
        </p:nvCxnSpPr>
        <p:spPr>
          <a:xfrm flipH="1" flipV="1">
            <a:off x="4390831" y="4859251"/>
            <a:ext cx="914187"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4" idx="0"/>
            <a:endCxn id="25" idx="2"/>
          </p:cNvCxnSpPr>
          <p:nvPr/>
        </p:nvCxnSpPr>
        <p:spPr>
          <a:xfrm flipV="1">
            <a:off x="5502820" y="4863730"/>
            <a:ext cx="0" cy="403027"/>
          </a:xfrm>
          <a:prstGeom prst="line">
            <a:avLst/>
          </a:prstGeom>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67880" y="2174699"/>
            <a:ext cx="4948824" cy="1143005"/>
            <a:chOff x="522664" y="2133978"/>
            <a:chExt cx="4948824" cy="1143005"/>
          </a:xfrm>
        </p:grpSpPr>
        <p:sp>
          <p:nvSpPr>
            <p:cNvPr id="75" name="Rectangle 7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522664" y="2329422"/>
              <a:ext cx="543739" cy="369332"/>
            </a:xfrm>
            <a:prstGeom prst="rect">
              <a:avLst/>
            </a:prstGeom>
            <a:noFill/>
          </p:spPr>
          <p:txBody>
            <a:bodyPr wrap="none" rtlCol="0">
              <a:spAutoFit/>
            </a:bodyPr>
            <a:lstStyle/>
            <a:p>
              <a:r>
                <a:rPr lang="en-US" dirty="0" smtClean="0"/>
                <a:t>T-2</a:t>
              </a:r>
              <a:endParaRPr lang="en-US" dirty="0"/>
            </a:p>
          </p:txBody>
        </p:sp>
        <p:sp>
          <p:nvSpPr>
            <p:cNvPr id="84" name="Rectangle 83"/>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390831" y="21339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a:off x="6150811" y="3731509"/>
            <a:ext cx="2486578" cy="369332"/>
          </a:xfrm>
          <a:prstGeom prst="rect">
            <a:avLst/>
          </a:prstGeom>
          <a:noFill/>
        </p:spPr>
        <p:txBody>
          <a:bodyPr wrap="none" rtlCol="0">
            <a:spAutoFit/>
          </a:bodyPr>
          <a:lstStyle/>
          <a:p>
            <a:r>
              <a:rPr lang="en-US" dirty="0" smtClean="0"/>
              <a:t>P(coalescence) = 1/2N</a:t>
            </a:r>
            <a:endParaRPr lang="en-US" dirty="0"/>
          </a:p>
        </p:txBody>
      </p:sp>
      <p:sp>
        <p:nvSpPr>
          <p:cNvPr id="89" name="TextBox 88"/>
          <p:cNvSpPr txBox="1"/>
          <p:nvPr/>
        </p:nvSpPr>
        <p:spPr>
          <a:xfrm>
            <a:off x="5953009" y="4140670"/>
            <a:ext cx="3076483" cy="369332"/>
          </a:xfrm>
          <a:prstGeom prst="rect">
            <a:avLst/>
          </a:prstGeom>
          <a:noFill/>
        </p:spPr>
        <p:txBody>
          <a:bodyPr wrap="none" rtlCol="0">
            <a:spAutoFit/>
          </a:bodyPr>
          <a:lstStyle/>
          <a:p>
            <a:r>
              <a:rPr lang="en-US" smtClean="0"/>
              <a:t>P(no coalescence</a:t>
            </a:r>
            <a:r>
              <a:rPr lang="en-US" dirty="0" smtClean="0"/>
              <a:t>) </a:t>
            </a:r>
            <a:r>
              <a:rPr lang="en-US" smtClean="0"/>
              <a:t>= 1- 1/2N</a:t>
            </a:r>
            <a:endParaRPr lang="en-US" dirty="0"/>
          </a:p>
        </p:txBody>
      </p:sp>
      <p:cxnSp>
        <p:nvCxnSpPr>
          <p:cNvPr id="90" name="Straight Connector 89"/>
          <p:cNvCxnSpPr>
            <a:stCxn id="15" idx="0"/>
            <a:endCxn id="84" idx="2"/>
          </p:cNvCxnSpPr>
          <p:nvPr/>
        </p:nvCxnSpPr>
        <p:spPr>
          <a:xfrm flipV="1">
            <a:off x="1504383" y="3304254"/>
            <a:ext cx="228337" cy="425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1" idx="0"/>
            <a:endCxn id="77" idx="2"/>
          </p:cNvCxnSpPr>
          <p:nvPr/>
        </p:nvCxnSpPr>
        <p:spPr>
          <a:xfrm flipV="1">
            <a:off x="1697124" y="3313219"/>
            <a:ext cx="913618" cy="407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0"/>
            <a:endCxn id="77" idx="2"/>
          </p:cNvCxnSpPr>
          <p:nvPr/>
        </p:nvCxnSpPr>
        <p:spPr>
          <a:xfrm flipV="1">
            <a:off x="2575146" y="3313219"/>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22" idx="0"/>
            <a:endCxn id="85" idx="2"/>
          </p:cNvCxnSpPr>
          <p:nvPr/>
        </p:nvCxnSpPr>
        <p:spPr>
          <a:xfrm flipV="1">
            <a:off x="2772948" y="3304253"/>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7" idx="0"/>
            <a:endCxn id="85" idx="2"/>
          </p:cNvCxnSpPr>
          <p:nvPr/>
        </p:nvCxnSpPr>
        <p:spPr>
          <a:xfrm flipH="1" flipV="1">
            <a:off x="2808544" y="3304253"/>
            <a:ext cx="668100" cy="425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79" idx="2"/>
          </p:cNvCxnSpPr>
          <p:nvPr/>
        </p:nvCxnSpPr>
        <p:spPr>
          <a:xfrm flipH="1" flipV="1">
            <a:off x="3512240" y="3313219"/>
            <a:ext cx="146939" cy="420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81" idx="2"/>
          </p:cNvCxnSpPr>
          <p:nvPr/>
        </p:nvCxnSpPr>
        <p:spPr>
          <a:xfrm flipV="1">
            <a:off x="4358679" y="3313219"/>
            <a:ext cx="67748"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2" idx="2"/>
          </p:cNvCxnSpPr>
          <p:nvPr/>
        </p:nvCxnSpPr>
        <p:spPr>
          <a:xfrm flipH="1" flipV="1">
            <a:off x="5340614" y="3317704"/>
            <a:ext cx="162206" cy="4007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3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32284" y="3720731"/>
            <a:ext cx="4948824" cy="1143005"/>
            <a:chOff x="522664" y="2133978"/>
            <a:chExt cx="4948824" cy="1143005"/>
          </a:xfrm>
        </p:grpSpPr>
        <p:sp>
          <p:nvSpPr>
            <p:cNvPr id="15" name="Rectangle 14"/>
            <p:cNvSpPr/>
            <p:nvPr/>
          </p:nvSpPr>
          <p:spPr>
            <a:xfrm>
              <a:off x="1316475" y="214294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17110" y="2147430"/>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2664" y="2329422"/>
              <a:ext cx="543739" cy="369332"/>
            </a:xfrm>
            <a:prstGeom prst="rect">
              <a:avLst/>
            </a:prstGeom>
            <a:noFill/>
          </p:spPr>
          <p:txBody>
            <a:bodyPr wrap="none" rtlCol="0">
              <a:spAutoFit/>
            </a:bodyPr>
            <a:lstStyle/>
            <a:p>
              <a:r>
                <a:rPr lang="en-US" smtClean="0"/>
                <a:t>T-1</a:t>
              </a:r>
              <a:endParaRPr lang="en-US" dirty="0"/>
            </a:p>
          </p:txBody>
        </p:sp>
        <p:sp>
          <p:nvSpPr>
            <p:cNvPr id="21" name="Rectangle 20"/>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86538" y="214294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390831" y="2133978"/>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14912" y="2147424"/>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498603" y="5642386"/>
            <a:ext cx="338554" cy="369332"/>
          </a:xfrm>
          <a:prstGeom prst="rect">
            <a:avLst/>
          </a:prstGeom>
          <a:noFill/>
        </p:spPr>
        <p:txBody>
          <a:bodyPr wrap="none" rtlCol="0">
            <a:spAutoFit/>
          </a:bodyPr>
          <a:lstStyle/>
          <a:p>
            <a:r>
              <a:rPr lang="en-US" dirty="0" smtClean="0"/>
              <a:t>T</a:t>
            </a:r>
            <a:endParaRPr lang="en-US" dirty="0"/>
          </a:p>
        </p:txBody>
      </p:sp>
      <p:cxnSp>
        <p:nvCxnSpPr>
          <p:cNvPr id="6" name="Straight Connector 5"/>
          <p:cNvCxnSpPr>
            <a:stCxn id="3" idx="0"/>
            <a:endCxn id="15" idx="2"/>
          </p:cNvCxnSpPr>
          <p:nvPr/>
        </p:nvCxnSpPr>
        <p:spPr>
          <a:xfrm flipV="1">
            <a:off x="1504383" y="4859250"/>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0"/>
            <a:endCxn id="16" idx="2"/>
          </p:cNvCxnSpPr>
          <p:nvPr/>
        </p:nvCxnSpPr>
        <p:spPr>
          <a:xfrm flipV="1">
            <a:off x="1697124" y="4859251"/>
            <a:ext cx="878022"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7" idx="2"/>
          </p:cNvCxnSpPr>
          <p:nvPr/>
        </p:nvCxnSpPr>
        <p:spPr>
          <a:xfrm flipV="1">
            <a:off x="2575146" y="4859251"/>
            <a:ext cx="901498" cy="394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1" idx="0"/>
            <a:endCxn id="22" idx="2"/>
          </p:cNvCxnSpPr>
          <p:nvPr/>
        </p:nvCxnSpPr>
        <p:spPr>
          <a:xfrm flipV="1">
            <a:off x="2772948" y="4850285"/>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3" idx="0"/>
            <a:endCxn id="17" idx="2"/>
          </p:cNvCxnSpPr>
          <p:nvPr/>
        </p:nvCxnSpPr>
        <p:spPr>
          <a:xfrm flipV="1">
            <a:off x="3476644" y="4859251"/>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2" idx="0"/>
            <a:endCxn id="21" idx="2"/>
          </p:cNvCxnSpPr>
          <p:nvPr/>
        </p:nvCxnSpPr>
        <p:spPr>
          <a:xfrm flipH="1" flipV="1">
            <a:off x="1697124" y="4850286"/>
            <a:ext cx="1977322" cy="411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4" idx="0"/>
            <a:endCxn id="18" idx="2"/>
          </p:cNvCxnSpPr>
          <p:nvPr/>
        </p:nvCxnSpPr>
        <p:spPr>
          <a:xfrm flipV="1">
            <a:off x="4390831" y="4859251"/>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3" idx="0"/>
            <a:endCxn id="23" idx="2"/>
          </p:cNvCxnSpPr>
          <p:nvPr/>
        </p:nvCxnSpPr>
        <p:spPr>
          <a:xfrm flipH="1" flipV="1">
            <a:off x="3674446" y="4859249"/>
            <a:ext cx="904293"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5" idx="0"/>
            <a:endCxn id="18" idx="2"/>
          </p:cNvCxnSpPr>
          <p:nvPr/>
        </p:nvCxnSpPr>
        <p:spPr>
          <a:xfrm flipH="1" flipV="1">
            <a:off x="4390831" y="4859251"/>
            <a:ext cx="914187"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4" idx="0"/>
            <a:endCxn id="25" idx="2"/>
          </p:cNvCxnSpPr>
          <p:nvPr/>
        </p:nvCxnSpPr>
        <p:spPr>
          <a:xfrm flipV="1">
            <a:off x="5502820" y="4863730"/>
            <a:ext cx="0" cy="403027"/>
          </a:xfrm>
          <a:prstGeom prst="line">
            <a:avLst/>
          </a:prstGeom>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67880" y="2174699"/>
            <a:ext cx="4948824" cy="1143005"/>
            <a:chOff x="522664" y="2133978"/>
            <a:chExt cx="4948824" cy="1143005"/>
          </a:xfrm>
        </p:grpSpPr>
        <p:sp>
          <p:nvSpPr>
            <p:cNvPr id="75" name="Rectangle 74"/>
            <p:cNvSpPr/>
            <p:nvPr/>
          </p:nvSpPr>
          <p:spPr>
            <a:xfrm>
              <a:off x="1316475" y="2142944"/>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387238"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88736"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02923" y="2142945"/>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117110" y="214743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522664" y="2329422"/>
              <a:ext cx="543739" cy="369332"/>
            </a:xfrm>
            <a:prstGeom prst="rect">
              <a:avLst/>
            </a:prstGeom>
            <a:noFill/>
          </p:spPr>
          <p:txBody>
            <a:bodyPr wrap="none" rtlCol="0">
              <a:spAutoFit/>
            </a:bodyPr>
            <a:lstStyle/>
            <a:p>
              <a:r>
                <a:rPr lang="en-US" dirty="0" smtClean="0"/>
                <a:t>T-2</a:t>
              </a:r>
              <a:endParaRPr lang="en-US" dirty="0"/>
            </a:p>
          </p:txBody>
        </p:sp>
        <p:sp>
          <p:nvSpPr>
            <p:cNvPr id="84" name="Rectangle 83"/>
            <p:cNvSpPr/>
            <p:nvPr/>
          </p:nvSpPr>
          <p:spPr>
            <a:xfrm>
              <a:off x="1509216" y="2133980"/>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585040" y="2133979"/>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486538" y="2142943"/>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390831" y="2133978"/>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5314912" y="2147424"/>
              <a:ext cx="156576" cy="1129553"/>
            </a:xfrm>
            <a:prstGeom prst="rect">
              <a:avLst/>
            </a:prstGeom>
            <a:solidFill>
              <a:schemeClr val="bg1"/>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a:off x="6150811" y="3731509"/>
            <a:ext cx="2486578" cy="369332"/>
          </a:xfrm>
          <a:prstGeom prst="rect">
            <a:avLst/>
          </a:prstGeom>
          <a:noFill/>
        </p:spPr>
        <p:txBody>
          <a:bodyPr wrap="none" rtlCol="0">
            <a:spAutoFit/>
          </a:bodyPr>
          <a:lstStyle/>
          <a:p>
            <a:r>
              <a:rPr lang="en-US" dirty="0" smtClean="0"/>
              <a:t>P(coalescence) = 1/2N</a:t>
            </a:r>
            <a:endParaRPr lang="en-US" dirty="0"/>
          </a:p>
        </p:txBody>
      </p:sp>
      <p:sp>
        <p:nvSpPr>
          <p:cNvPr id="89" name="TextBox 88"/>
          <p:cNvSpPr txBox="1"/>
          <p:nvPr/>
        </p:nvSpPr>
        <p:spPr>
          <a:xfrm>
            <a:off x="5953009" y="4140670"/>
            <a:ext cx="3076483" cy="369332"/>
          </a:xfrm>
          <a:prstGeom prst="rect">
            <a:avLst/>
          </a:prstGeom>
          <a:noFill/>
        </p:spPr>
        <p:txBody>
          <a:bodyPr wrap="none" rtlCol="0">
            <a:spAutoFit/>
          </a:bodyPr>
          <a:lstStyle/>
          <a:p>
            <a:r>
              <a:rPr lang="en-US" smtClean="0"/>
              <a:t>P(no coalescence</a:t>
            </a:r>
            <a:r>
              <a:rPr lang="en-US" dirty="0" smtClean="0"/>
              <a:t>) </a:t>
            </a:r>
            <a:r>
              <a:rPr lang="en-US" smtClean="0"/>
              <a:t>= 1- 1/2N</a:t>
            </a:r>
            <a:endParaRPr lang="en-US" dirty="0"/>
          </a:p>
        </p:txBody>
      </p:sp>
      <p:cxnSp>
        <p:nvCxnSpPr>
          <p:cNvPr id="90" name="Straight Connector 89"/>
          <p:cNvCxnSpPr>
            <a:stCxn id="15" idx="0"/>
            <a:endCxn id="84" idx="2"/>
          </p:cNvCxnSpPr>
          <p:nvPr/>
        </p:nvCxnSpPr>
        <p:spPr>
          <a:xfrm flipV="1">
            <a:off x="1504383" y="3304254"/>
            <a:ext cx="228337" cy="425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1" idx="0"/>
            <a:endCxn id="77" idx="2"/>
          </p:cNvCxnSpPr>
          <p:nvPr/>
        </p:nvCxnSpPr>
        <p:spPr>
          <a:xfrm flipV="1">
            <a:off x="1697124" y="3313219"/>
            <a:ext cx="913618" cy="407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6" idx="0"/>
            <a:endCxn id="77" idx="2"/>
          </p:cNvCxnSpPr>
          <p:nvPr/>
        </p:nvCxnSpPr>
        <p:spPr>
          <a:xfrm flipV="1">
            <a:off x="2575146" y="3313219"/>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22" idx="0"/>
            <a:endCxn id="85" idx="2"/>
          </p:cNvCxnSpPr>
          <p:nvPr/>
        </p:nvCxnSpPr>
        <p:spPr>
          <a:xfrm flipV="1">
            <a:off x="2772948" y="3304253"/>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7" idx="0"/>
            <a:endCxn id="85" idx="2"/>
          </p:cNvCxnSpPr>
          <p:nvPr/>
        </p:nvCxnSpPr>
        <p:spPr>
          <a:xfrm flipH="1" flipV="1">
            <a:off x="2808544" y="3304253"/>
            <a:ext cx="668100" cy="425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79" idx="2"/>
          </p:cNvCxnSpPr>
          <p:nvPr/>
        </p:nvCxnSpPr>
        <p:spPr>
          <a:xfrm flipH="1" flipV="1">
            <a:off x="3512240" y="3313219"/>
            <a:ext cx="146939" cy="420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81" idx="2"/>
          </p:cNvCxnSpPr>
          <p:nvPr/>
        </p:nvCxnSpPr>
        <p:spPr>
          <a:xfrm flipV="1">
            <a:off x="4358679" y="3313219"/>
            <a:ext cx="67748"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2" idx="2"/>
          </p:cNvCxnSpPr>
          <p:nvPr/>
        </p:nvCxnSpPr>
        <p:spPr>
          <a:xfrm flipH="1" flipV="1">
            <a:off x="5340614" y="3317704"/>
            <a:ext cx="162206" cy="400706"/>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150811" y="2020859"/>
            <a:ext cx="2683907" cy="646331"/>
          </a:xfrm>
          <a:prstGeom prst="rect">
            <a:avLst/>
          </a:prstGeom>
          <a:noFill/>
        </p:spPr>
        <p:txBody>
          <a:bodyPr wrap="square" rtlCol="0">
            <a:spAutoFit/>
          </a:bodyPr>
          <a:lstStyle/>
          <a:p>
            <a:r>
              <a:rPr lang="en-US" b="1" dirty="0" smtClean="0">
                <a:solidFill>
                  <a:srgbClr val="0070C0"/>
                </a:solidFill>
              </a:rPr>
              <a:t>P(coalescence) = 1/2N*(1-1/2N)</a:t>
            </a:r>
            <a:endParaRPr lang="en-US" b="1" dirty="0">
              <a:solidFill>
                <a:srgbClr val="0070C0"/>
              </a:solidFill>
            </a:endParaRPr>
          </a:p>
        </p:txBody>
      </p:sp>
      <p:sp>
        <p:nvSpPr>
          <p:cNvPr id="61" name="TextBox 60"/>
          <p:cNvSpPr txBox="1"/>
          <p:nvPr/>
        </p:nvSpPr>
        <p:spPr>
          <a:xfrm>
            <a:off x="6409851" y="2722008"/>
            <a:ext cx="2683907" cy="738664"/>
          </a:xfrm>
          <a:prstGeom prst="rect">
            <a:avLst/>
          </a:prstGeom>
          <a:noFill/>
        </p:spPr>
        <p:txBody>
          <a:bodyPr wrap="square" rtlCol="0">
            <a:spAutoFit/>
          </a:bodyPr>
          <a:lstStyle/>
          <a:p>
            <a:r>
              <a:rPr lang="en-US" sz="1400" dirty="0" smtClean="0">
                <a:solidFill>
                  <a:srgbClr val="C00000"/>
                </a:solidFill>
              </a:rPr>
              <a:t>i.e. the prob. that there is a coalescence in this generation and NOT the previous one</a:t>
            </a:r>
            <a:endParaRPr lang="en-US" sz="1400" dirty="0">
              <a:solidFill>
                <a:srgbClr val="C00000"/>
              </a:solidFill>
            </a:endParaRPr>
          </a:p>
        </p:txBody>
      </p:sp>
    </p:spTree>
    <p:extLst>
      <p:ext uri="{BB962C8B-B14F-4D97-AF65-F5344CB8AC3E}">
        <p14:creationId xmlns:p14="http://schemas.microsoft.com/office/powerpoint/2010/main" val="1578492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80" name="TextBox 79"/>
          <p:cNvSpPr txBox="1"/>
          <p:nvPr/>
        </p:nvSpPr>
        <p:spPr>
          <a:xfrm>
            <a:off x="470647" y="6051174"/>
            <a:ext cx="366510" cy="369332"/>
          </a:xfrm>
          <a:prstGeom prst="rect">
            <a:avLst/>
          </a:prstGeom>
          <a:noFill/>
        </p:spPr>
        <p:txBody>
          <a:bodyPr wrap="square" rtlCol="0">
            <a:spAutoFit/>
          </a:bodyPr>
          <a:lstStyle/>
          <a:p>
            <a:r>
              <a:rPr lang="en-US" dirty="0" smtClean="0"/>
              <a:t>T</a:t>
            </a:r>
            <a:endParaRPr lang="en-US" dirty="0"/>
          </a:p>
        </p:txBody>
      </p:sp>
      <p:cxnSp>
        <p:nvCxnSpPr>
          <p:cNvPr id="6" name="Straight Connector 5"/>
          <p:cNvCxnSpPr/>
          <p:nvPr/>
        </p:nvCxnSpPr>
        <p:spPr>
          <a:xfrm flipV="1">
            <a:off x="1552068" y="5807736"/>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3" idx="4"/>
          </p:cNvCxnSpPr>
          <p:nvPr/>
        </p:nvCxnSpPr>
        <p:spPr>
          <a:xfrm flipV="1">
            <a:off x="1939253" y="5807736"/>
            <a:ext cx="632010" cy="311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589277" y="5724222"/>
            <a:ext cx="901498" cy="394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91364" y="5803254"/>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490775" y="5803253"/>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2020729" y="5775291"/>
            <a:ext cx="1855868" cy="335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397972" y="5803252"/>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875375" y="5788608"/>
            <a:ext cx="904293"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454954" y="5801009"/>
            <a:ext cx="914187"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5737884" y="5818089"/>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595409" y="5244491"/>
            <a:ext cx="228337" cy="425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14" idx="4"/>
          </p:cNvCxnSpPr>
          <p:nvPr/>
        </p:nvCxnSpPr>
        <p:spPr>
          <a:xfrm flipV="1">
            <a:off x="1819544" y="5297893"/>
            <a:ext cx="751719" cy="398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562112" y="5221460"/>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987813" y="5240564"/>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2959319" y="5227252"/>
            <a:ext cx="668100" cy="425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16" idx="5"/>
          </p:cNvCxnSpPr>
          <p:nvPr/>
        </p:nvCxnSpPr>
        <p:spPr>
          <a:xfrm flipH="1" flipV="1">
            <a:off x="3586413" y="5259261"/>
            <a:ext cx="274694" cy="329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372575" y="5235550"/>
            <a:ext cx="67748"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20" idx="5"/>
          </p:cNvCxnSpPr>
          <p:nvPr/>
        </p:nvCxnSpPr>
        <p:spPr>
          <a:xfrm flipH="1" flipV="1">
            <a:off x="5428640" y="5258378"/>
            <a:ext cx="167074" cy="330166"/>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421737" y="6098711"/>
            <a:ext cx="4472923" cy="270707"/>
            <a:chOff x="1421737" y="6098711"/>
            <a:chExt cx="4472923" cy="270707"/>
          </a:xfrm>
        </p:grpSpPr>
        <p:sp>
          <p:nvSpPr>
            <p:cNvPr id="4" name="Oval 3"/>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1395292" y="5537912"/>
            <a:ext cx="4472923" cy="270707"/>
            <a:chOff x="1421737" y="6098711"/>
            <a:chExt cx="4472923" cy="270707"/>
          </a:xfrm>
        </p:grpSpPr>
        <p:sp>
          <p:nvSpPr>
            <p:cNvPr id="101" name="Oval 100"/>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1395292" y="5028069"/>
            <a:ext cx="4472923" cy="270707"/>
            <a:chOff x="1421737" y="6098711"/>
            <a:chExt cx="4472923" cy="270707"/>
          </a:xfrm>
        </p:grpSpPr>
        <p:sp>
          <p:nvSpPr>
            <p:cNvPr id="112" name="Oval 111"/>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p:cNvSpPr txBox="1"/>
          <p:nvPr/>
        </p:nvSpPr>
        <p:spPr>
          <a:xfrm>
            <a:off x="415976" y="5551920"/>
            <a:ext cx="543739" cy="369332"/>
          </a:xfrm>
          <a:prstGeom prst="rect">
            <a:avLst/>
          </a:prstGeom>
          <a:noFill/>
        </p:spPr>
        <p:txBody>
          <a:bodyPr wrap="none" rtlCol="0">
            <a:spAutoFit/>
          </a:bodyPr>
          <a:lstStyle/>
          <a:p>
            <a:r>
              <a:rPr lang="en-US" dirty="0" smtClean="0"/>
              <a:t>T-1</a:t>
            </a:r>
            <a:endParaRPr lang="en-US" dirty="0"/>
          </a:p>
        </p:txBody>
      </p:sp>
      <p:sp>
        <p:nvSpPr>
          <p:cNvPr id="123" name="TextBox 122"/>
          <p:cNvSpPr txBox="1"/>
          <p:nvPr/>
        </p:nvSpPr>
        <p:spPr>
          <a:xfrm>
            <a:off x="406975" y="4978315"/>
            <a:ext cx="543739" cy="369332"/>
          </a:xfrm>
          <a:prstGeom prst="rect">
            <a:avLst/>
          </a:prstGeom>
          <a:noFill/>
        </p:spPr>
        <p:txBody>
          <a:bodyPr wrap="none" rtlCol="0">
            <a:spAutoFit/>
          </a:bodyPr>
          <a:lstStyle/>
          <a:p>
            <a:r>
              <a:rPr lang="en-US" dirty="0" smtClean="0"/>
              <a:t>T-2</a:t>
            </a:r>
            <a:endParaRPr lang="en-US" dirty="0"/>
          </a:p>
        </p:txBody>
      </p:sp>
      <p:grpSp>
        <p:nvGrpSpPr>
          <p:cNvPr id="124" name="Group 123"/>
          <p:cNvGrpSpPr/>
          <p:nvPr/>
        </p:nvGrpSpPr>
        <p:grpSpPr>
          <a:xfrm>
            <a:off x="1383451" y="4438022"/>
            <a:ext cx="4472923" cy="270707"/>
            <a:chOff x="1421737" y="6098711"/>
            <a:chExt cx="4472923" cy="270707"/>
          </a:xfrm>
        </p:grpSpPr>
        <p:sp>
          <p:nvSpPr>
            <p:cNvPr id="125" name="Oval 124"/>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p:cNvSpPr txBox="1"/>
          <p:nvPr/>
        </p:nvSpPr>
        <p:spPr>
          <a:xfrm>
            <a:off x="400989" y="4444362"/>
            <a:ext cx="543739" cy="369332"/>
          </a:xfrm>
          <a:prstGeom prst="rect">
            <a:avLst/>
          </a:prstGeom>
          <a:noFill/>
        </p:spPr>
        <p:txBody>
          <a:bodyPr wrap="none" rtlCol="0">
            <a:spAutoFit/>
          </a:bodyPr>
          <a:lstStyle/>
          <a:p>
            <a:r>
              <a:rPr lang="en-US" dirty="0" smtClean="0"/>
              <a:t>T-3</a:t>
            </a:r>
            <a:endParaRPr lang="en-US" dirty="0"/>
          </a:p>
        </p:txBody>
      </p:sp>
      <p:cxnSp>
        <p:nvCxnSpPr>
          <p:cNvPr id="136" name="Straight Connector 135"/>
          <p:cNvCxnSpPr>
            <a:endCxn id="126" idx="4"/>
          </p:cNvCxnSpPr>
          <p:nvPr/>
        </p:nvCxnSpPr>
        <p:spPr>
          <a:xfrm flipH="1" flipV="1">
            <a:off x="1933883" y="4707846"/>
            <a:ext cx="16177" cy="335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4" idx="0"/>
            <a:endCxn id="127" idx="4"/>
          </p:cNvCxnSpPr>
          <p:nvPr/>
        </p:nvCxnSpPr>
        <p:spPr>
          <a:xfrm flipH="1" flipV="1">
            <a:off x="2559422" y="470784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endCxn id="128" idx="4"/>
          </p:cNvCxnSpPr>
          <p:nvPr/>
        </p:nvCxnSpPr>
        <p:spPr>
          <a:xfrm flipV="1">
            <a:off x="2939102" y="4707846"/>
            <a:ext cx="13976" cy="335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28" idx="4"/>
          </p:cNvCxnSpPr>
          <p:nvPr/>
        </p:nvCxnSpPr>
        <p:spPr>
          <a:xfrm flipH="1" flipV="1">
            <a:off x="2953078" y="4707846"/>
            <a:ext cx="510638" cy="33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31" idx="4"/>
            <a:endCxn id="118" idx="0"/>
          </p:cNvCxnSpPr>
          <p:nvPr/>
        </p:nvCxnSpPr>
        <p:spPr>
          <a:xfrm>
            <a:off x="4386131" y="470784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20" idx="0"/>
          </p:cNvCxnSpPr>
          <p:nvPr/>
        </p:nvCxnSpPr>
        <p:spPr>
          <a:xfrm flipH="1" flipV="1">
            <a:off x="4797548" y="4710750"/>
            <a:ext cx="520235" cy="3173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584031" y="4296848"/>
            <a:ext cx="2259106" cy="1754326"/>
          </a:xfrm>
          <a:prstGeom prst="rect">
            <a:avLst/>
          </a:prstGeom>
          <a:noFill/>
        </p:spPr>
        <p:txBody>
          <a:bodyPr wrap="square" rtlCol="0">
            <a:spAutoFit/>
          </a:bodyPr>
          <a:lstStyle/>
          <a:p>
            <a:r>
              <a:rPr lang="en-US" dirty="0" smtClean="0">
                <a:solidFill>
                  <a:srgbClr val="C00000"/>
                </a:solidFill>
              </a:rPr>
              <a:t>Prob. Of coalescence at T-3 = 1/2N * P(no coalescence in T-2) * (P(no coalescence in T-1)</a:t>
            </a:r>
            <a:endParaRPr lang="en-US" dirty="0">
              <a:solidFill>
                <a:srgbClr val="C00000"/>
              </a:solidFill>
            </a:endParaRPr>
          </a:p>
        </p:txBody>
      </p:sp>
    </p:spTree>
    <p:extLst>
      <p:ext uri="{BB962C8B-B14F-4D97-AF65-F5344CB8AC3E}">
        <p14:creationId xmlns:p14="http://schemas.microsoft.com/office/powerpoint/2010/main" val="1309787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80" name="TextBox 79"/>
          <p:cNvSpPr txBox="1"/>
          <p:nvPr/>
        </p:nvSpPr>
        <p:spPr>
          <a:xfrm>
            <a:off x="470647" y="6320114"/>
            <a:ext cx="366510" cy="369332"/>
          </a:xfrm>
          <a:prstGeom prst="rect">
            <a:avLst/>
          </a:prstGeom>
          <a:noFill/>
        </p:spPr>
        <p:txBody>
          <a:bodyPr wrap="square" rtlCol="0">
            <a:spAutoFit/>
          </a:bodyPr>
          <a:lstStyle/>
          <a:p>
            <a:r>
              <a:rPr lang="en-US" dirty="0" smtClean="0"/>
              <a:t>T</a:t>
            </a:r>
            <a:endParaRPr lang="en-US" dirty="0"/>
          </a:p>
        </p:txBody>
      </p:sp>
      <p:cxnSp>
        <p:nvCxnSpPr>
          <p:cNvPr id="6" name="Straight Connector 5"/>
          <p:cNvCxnSpPr/>
          <p:nvPr/>
        </p:nvCxnSpPr>
        <p:spPr>
          <a:xfrm flipV="1">
            <a:off x="1552068" y="6076676"/>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3" idx="4"/>
          </p:cNvCxnSpPr>
          <p:nvPr/>
        </p:nvCxnSpPr>
        <p:spPr>
          <a:xfrm flipV="1">
            <a:off x="1939253" y="6076676"/>
            <a:ext cx="632010" cy="311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589277" y="5993162"/>
            <a:ext cx="901498" cy="394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991364" y="6072194"/>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490775" y="6072193"/>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2020729" y="6044231"/>
            <a:ext cx="1855868" cy="335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397972" y="6072192"/>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3875375" y="6057548"/>
            <a:ext cx="904293"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454954" y="6069949"/>
            <a:ext cx="914187"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5737884" y="6087029"/>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595409" y="5513431"/>
            <a:ext cx="228337" cy="425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14" idx="4"/>
          </p:cNvCxnSpPr>
          <p:nvPr/>
        </p:nvCxnSpPr>
        <p:spPr>
          <a:xfrm flipV="1">
            <a:off x="1819544" y="5566833"/>
            <a:ext cx="751719" cy="398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2562112" y="5490400"/>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987813" y="5509504"/>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2959319" y="5496192"/>
            <a:ext cx="668100" cy="425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16" idx="5"/>
          </p:cNvCxnSpPr>
          <p:nvPr/>
        </p:nvCxnSpPr>
        <p:spPr>
          <a:xfrm flipH="1" flipV="1">
            <a:off x="3586413" y="5528201"/>
            <a:ext cx="274694" cy="329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4372575" y="5504490"/>
            <a:ext cx="67748"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20" idx="5"/>
          </p:cNvCxnSpPr>
          <p:nvPr/>
        </p:nvCxnSpPr>
        <p:spPr>
          <a:xfrm flipH="1" flipV="1">
            <a:off x="5428640" y="5527318"/>
            <a:ext cx="167074" cy="330166"/>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421737" y="6367651"/>
            <a:ext cx="4472923" cy="270707"/>
            <a:chOff x="1421737" y="6098711"/>
            <a:chExt cx="4472923" cy="270707"/>
          </a:xfrm>
        </p:grpSpPr>
        <p:sp>
          <p:nvSpPr>
            <p:cNvPr id="4" name="Oval 3"/>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1395292" y="5806852"/>
            <a:ext cx="4472923" cy="270707"/>
            <a:chOff x="1421737" y="6098711"/>
            <a:chExt cx="4472923" cy="270707"/>
          </a:xfrm>
        </p:grpSpPr>
        <p:sp>
          <p:nvSpPr>
            <p:cNvPr id="101" name="Oval 100"/>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1395292" y="5297009"/>
            <a:ext cx="4472923" cy="270707"/>
            <a:chOff x="1421737" y="6098711"/>
            <a:chExt cx="4472923" cy="270707"/>
          </a:xfrm>
        </p:grpSpPr>
        <p:sp>
          <p:nvSpPr>
            <p:cNvPr id="112" name="Oval 111"/>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TextBox 121"/>
          <p:cNvSpPr txBox="1"/>
          <p:nvPr/>
        </p:nvSpPr>
        <p:spPr>
          <a:xfrm>
            <a:off x="415976" y="5820860"/>
            <a:ext cx="543739" cy="369332"/>
          </a:xfrm>
          <a:prstGeom prst="rect">
            <a:avLst/>
          </a:prstGeom>
          <a:noFill/>
        </p:spPr>
        <p:txBody>
          <a:bodyPr wrap="none" rtlCol="0">
            <a:spAutoFit/>
          </a:bodyPr>
          <a:lstStyle/>
          <a:p>
            <a:r>
              <a:rPr lang="en-US" dirty="0" smtClean="0"/>
              <a:t>T-1</a:t>
            </a:r>
            <a:endParaRPr lang="en-US" dirty="0"/>
          </a:p>
        </p:txBody>
      </p:sp>
      <p:sp>
        <p:nvSpPr>
          <p:cNvPr id="123" name="TextBox 122"/>
          <p:cNvSpPr txBox="1"/>
          <p:nvPr/>
        </p:nvSpPr>
        <p:spPr>
          <a:xfrm>
            <a:off x="406975" y="5247255"/>
            <a:ext cx="543739" cy="369332"/>
          </a:xfrm>
          <a:prstGeom prst="rect">
            <a:avLst/>
          </a:prstGeom>
          <a:noFill/>
        </p:spPr>
        <p:txBody>
          <a:bodyPr wrap="none" rtlCol="0">
            <a:spAutoFit/>
          </a:bodyPr>
          <a:lstStyle/>
          <a:p>
            <a:r>
              <a:rPr lang="en-US" dirty="0" smtClean="0"/>
              <a:t>T-2</a:t>
            </a:r>
            <a:endParaRPr lang="en-US" dirty="0"/>
          </a:p>
        </p:txBody>
      </p:sp>
      <p:grpSp>
        <p:nvGrpSpPr>
          <p:cNvPr id="124" name="Group 123"/>
          <p:cNvGrpSpPr/>
          <p:nvPr/>
        </p:nvGrpSpPr>
        <p:grpSpPr>
          <a:xfrm>
            <a:off x="1383451" y="4706962"/>
            <a:ext cx="4472923" cy="270707"/>
            <a:chOff x="1421737" y="6098711"/>
            <a:chExt cx="4472923" cy="270707"/>
          </a:xfrm>
        </p:grpSpPr>
        <p:sp>
          <p:nvSpPr>
            <p:cNvPr id="125" name="Oval 124"/>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p:cNvSpPr txBox="1"/>
          <p:nvPr/>
        </p:nvSpPr>
        <p:spPr>
          <a:xfrm>
            <a:off x="400989" y="4713302"/>
            <a:ext cx="543739" cy="369332"/>
          </a:xfrm>
          <a:prstGeom prst="rect">
            <a:avLst/>
          </a:prstGeom>
          <a:noFill/>
        </p:spPr>
        <p:txBody>
          <a:bodyPr wrap="none" rtlCol="0">
            <a:spAutoFit/>
          </a:bodyPr>
          <a:lstStyle/>
          <a:p>
            <a:r>
              <a:rPr lang="en-US" dirty="0" smtClean="0"/>
              <a:t>T-3</a:t>
            </a:r>
            <a:endParaRPr lang="en-US" dirty="0"/>
          </a:p>
        </p:txBody>
      </p:sp>
      <p:cxnSp>
        <p:nvCxnSpPr>
          <p:cNvPr id="136" name="Straight Connector 135"/>
          <p:cNvCxnSpPr>
            <a:endCxn id="126" idx="4"/>
          </p:cNvCxnSpPr>
          <p:nvPr/>
        </p:nvCxnSpPr>
        <p:spPr>
          <a:xfrm flipH="1" flipV="1">
            <a:off x="1933883" y="4976786"/>
            <a:ext cx="16177" cy="335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4" idx="0"/>
            <a:endCxn id="127" idx="4"/>
          </p:cNvCxnSpPr>
          <p:nvPr/>
        </p:nvCxnSpPr>
        <p:spPr>
          <a:xfrm flipH="1" flipV="1">
            <a:off x="2559422" y="497678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endCxn id="128" idx="4"/>
          </p:cNvCxnSpPr>
          <p:nvPr/>
        </p:nvCxnSpPr>
        <p:spPr>
          <a:xfrm flipV="1">
            <a:off x="2939102" y="4976786"/>
            <a:ext cx="13976" cy="335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28" idx="4"/>
          </p:cNvCxnSpPr>
          <p:nvPr/>
        </p:nvCxnSpPr>
        <p:spPr>
          <a:xfrm flipH="1" flipV="1">
            <a:off x="2953078" y="4976786"/>
            <a:ext cx="510638" cy="33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31" idx="4"/>
            <a:endCxn id="118" idx="0"/>
          </p:cNvCxnSpPr>
          <p:nvPr/>
        </p:nvCxnSpPr>
        <p:spPr>
          <a:xfrm>
            <a:off x="4386131" y="497678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20" idx="0"/>
          </p:cNvCxnSpPr>
          <p:nvPr/>
        </p:nvCxnSpPr>
        <p:spPr>
          <a:xfrm flipH="1" flipV="1">
            <a:off x="4797548" y="4979690"/>
            <a:ext cx="520235" cy="317319"/>
          </a:xfrm>
          <a:prstGeom prst="line">
            <a:avLst/>
          </a:prstGeom>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1384029" y="4116032"/>
            <a:ext cx="4472923" cy="270707"/>
            <a:chOff x="1421737" y="6098711"/>
            <a:chExt cx="4472923" cy="270707"/>
          </a:xfrm>
        </p:grpSpPr>
        <p:sp>
          <p:nvSpPr>
            <p:cNvPr id="79" name="Oval 78"/>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TextBox 141"/>
          <p:cNvSpPr txBox="1"/>
          <p:nvPr/>
        </p:nvSpPr>
        <p:spPr>
          <a:xfrm>
            <a:off x="399049" y="4116032"/>
            <a:ext cx="543739" cy="369332"/>
          </a:xfrm>
          <a:prstGeom prst="rect">
            <a:avLst/>
          </a:prstGeom>
          <a:noFill/>
        </p:spPr>
        <p:txBody>
          <a:bodyPr wrap="none" rtlCol="0">
            <a:spAutoFit/>
          </a:bodyPr>
          <a:lstStyle/>
          <a:p>
            <a:r>
              <a:rPr lang="en-US" dirty="0" smtClean="0"/>
              <a:t>T-4</a:t>
            </a:r>
            <a:endParaRPr lang="en-US" dirty="0"/>
          </a:p>
        </p:txBody>
      </p:sp>
      <p:cxnSp>
        <p:nvCxnSpPr>
          <p:cNvPr id="143" name="Straight Connector 142"/>
          <p:cNvCxnSpPr>
            <a:endCxn id="81" idx="4"/>
          </p:cNvCxnSpPr>
          <p:nvPr/>
        </p:nvCxnSpPr>
        <p:spPr>
          <a:xfrm flipV="1">
            <a:off x="1917695" y="4385856"/>
            <a:ext cx="16766" cy="337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7" idx="0"/>
            <a:endCxn id="82" idx="4"/>
          </p:cNvCxnSpPr>
          <p:nvPr/>
        </p:nvCxnSpPr>
        <p:spPr>
          <a:xfrm flipV="1">
            <a:off x="2559422" y="4385856"/>
            <a:ext cx="578" cy="321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8" idx="0"/>
            <a:endCxn id="83" idx="4"/>
          </p:cNvCxnSpPr>
          <p:nvPr/>
        </p:nvCxnSpPr>
        <p:spPr>
          <a:xfrm flipV="1">
            <a:off x="2953078" y="4385856"/>
            <a:ext cx="578" cy="321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85" idx="4"/>
          </p:cNvCxnSpPr>
          <p:nvPr/>
        </p:nvCxnSpPr>
        <p:spPr>
          <a:xfrm flipH="1" flipV="1">
            <a:off x="3857949" y="4386739"/>
            <a:ext cx="514627" cy="354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2" idx="0"/>
          </p:cNvCxnSpPr>
          <p:nvPr/>
        </p:nvCxnSpPr>
        <p:spPr>
          <a:xfrm flipH="1" flipV="1">
            <a:off x="4396451" y="4404333"/>
            <a:ext cx="383336" cy="302629"/>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1349951" y="3576005"/>
            <a:ext cx="4472923" cy="270707"/>
            <a:chOff x="1421737" y="6098711"/>
            <a:chExt cx="4472923" cy="270707"/>
          </a:xfrm>
        </p:grpSpPr>
        <p:sp>
          <p:nvSpPr>
            <p:cNvPr id="149" name="Oval 148"/>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83458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TextBox 158"/>
          <p:cNvSpPr txBox="1"/>
          <p:nvPr/>
        </p:nvSpPr>
        <p:spPr>
          <a:xfrm>
            <a:off x="400543" y="3557549"/>
            <a:ext cx="543739" cy="369332"/>
          </a:xfrm>
          <a:prstGeom prst="rect">
            <a:avLst/>
          </a:prstGeom>
          <a:noFill/>
        </p:spPr>
        <p:txBody>
          <a:bodyPr wrap="none" rtlCol="0">
            <a:spAutoFit/>
          </a:bodyPr>
          <a:lstStyle/>
          <a:p>
            <a:r>
              <a:rPr lang="en-US" dirty="0" smtClean="0"/>
              <a:t>T-5</a:t>
            </a:r>
            <a:endParaRPr lang="en-US" dirty="0"/>
          </a:p>
        </p:txBody>
      </p:sp>
      <p:cxnSp>
        <p:nvCxnSpPr>
          <p:cNvPr id="160" name="Straight Connector 159"/>
          <p:cNvCxnSpPr>
            <a:endCxn id="150" idx="4"/>
          </p:cNvCxnSpPr>
          <p:nvPr/>
        </p:nvCxnSpPr>
        <p:spPr>
          <a:xfrm flipH="1" flipV="1">
            <a:off x="1900383" y="3845829"/>
            <a:ext cx="8929" cy="291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1" idx="4"/>
            <a:endCxn id="82" idx="0"/>
          </p:cNvCxnSpPr>
          <p:nvPr/>
        </p:nvCxnSpPr>
        <p:spPr>
          <a:xfrm>
            <a:off x="2525922" y="3845829"/>
            <a:ext cx="34078" cy="270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83" idx="0"/>
            <a:endCxn id="151" idx="4"/>
          </p:cNvCxnSpPr>
          <p:nvPr/>
        </p:nvCxnSpPr>
        <p:spPr>
          <a:xfrm flipH="1" flipV="1">
            <a:off x="2525922" y="3845829"/>
            <a:ext cx="427734" cy="270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endCxn id="154" idx="4"/>
          </p:cNvCxnSpPr>
          <p:nvPr/>
        </p:nvCxnSpPr>
        <p:spPr>
          <a:xfrm flipH="1" flipV="1">
            <a:off x="3823871" y="3846712"/>
            <a:ext cx="5852" cy="303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155" idx="4"/>
          </p:cNvCxnSpPr>
          <p:nvPr/>
        </p:nvCxnSpPr>
        <p:spPr>
          <a:xfrm flipH="1" flipV="1">
            <a:off x="4352631" y="3845829"/>
            <a:ext cx="6801" cy="303888"/>
          </a:xfrm>
          <a:prstGeom prst="line">
            <a:avLst/>
          </a:prstGeom>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355174" y="3663054"/>
            <a:ext cx="2259106" cy="1477328"/>
          </a:xfrm>
          <a:prstGeom prst="rect">
            <a:avLst/>
          </a:prstGeom>
          <a:noFill/>
        </p:spPr>
        <p:txBody>
          <a:bodyPr wrap="square" rtlCol="0">
            <a:spAutoFit/>
          </a:bodyPr>
          <a:lstStyle/>
          <a:p>
            <a:r>
              <a:rPr lang="en-US" dirty="0" smtClean="0">
                <a:solidFill>
                  <a:srgbClr val="C00000"/>
                </a:solidFill>
              </a:rPr>
              <a:t>Notice that coalescent events get more rare as you keep going back</a:t>
            </a:r>
            <a:endParaRPr lang="en-US" dirty="0">
              <a:solidFill>
                <a:srgbClr val="C00000"/>
              </a:solidFill>
            </a:endParaRPr>
          </a:p>
        </p:txBody>
      </p:sp>
      <p:grpSp>
        <p:nvGrpSpPr>
          <p:cNvPr id="166" name="Group 165"/>
          <p:cNvGrpSpPr/>
          <p:nvPr/>
        </p:nvGrpSpPr>
        <p:grpSpPr>
          <a:xfrm>
            <a:off x="1345979" y="3010085"/>
            <a:ext cx="4472923" cy="270707"/>
            <a:chOff x="1421737" y="6098711"/>
            <a:chExt cx="4472923" cy="270707"/>
          </a:xfrm>
        </p:grpSpPr>
        <p:sp>
          <p:nvSpPr>
            <p:cNvPr id="167" name="Oval 166"/>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283458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7" name="TextBox 176"/>
          <p:cNvSpPr txBox="1"/>
          <p:nvPr/>
        </p:nvSpPr>
        <p:spPr>
          <a:xfrm>
            <a:off x="404833" y="2983944"/>
            <a:ext cx="543739" cy="369332"/>
          </a:xfrm>
          <a:prstGeom prst="rect">
            <a:avLst/>
          </a:prstGeom>
          <a:noFill/>
        </p:spPr>
        <p:txBody>
          <a:bodyPr wrap="none" rtlCol="0">
            <a:spAutoFit/>
          </a:bodyPr>
          <a:lstStyle/>
          <a:p>
            <a:r>
              <a:rPr lang="en-US" dirty="0" smtClean="0"/>
              <a:t>T-6</a:t>
            </a:r>
            <a:endParaRPr lang="en-US" dirty="0"/>
          </a:p>
        </p:txBody>
      </p:sp>
      <p:cxnSp>
        <p:nvCxnSpPr>
          <p:cNvPr id="178" name="Straight Connector 177"/>
          <p:cNvCxnSpPr>
            <a:stCxn id="150" idx="0"/>
            <a:endCxn id="168" idx="4"/>
          </p:cNvCxnSpPr>
          <p:nvPr/>
        </p:nvCxnSpPr>
        <p:spPr>
          <a:xfrm flipH="1" flipV="1">
            <a:off x="1896411" y="3279909"/>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1" idx="0"/>
            <a:endCxn id="169" idx="4"/>
          </p:cNvCxnSpPr>
          <p:nvPr/>
        </p:nvCxnSpPr>
        <p:spPr>
          <a:xfrm flipH="1" flipV="1">
            <a:off x="2521950" y="3279909"/>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4" idx="0"/>
            <a:endCxn id="172" idx="4"/>
          </p:cNvCxnSpPr>
          <p:nvPr/>
        </p:nvCxnSpPr>
        <p:spPr>
          <a:xfrm flipH="1" flipV="1">
            <a:off x="3819899" y="3280792"/>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endCxn id="173" idx="4"/>
          </p:cNvCxnSpPr>
          <p:nvPr/>
        </p:nvCxnSpPr>
        <p:spPr>
          <a:xfrm flipH="1" flipV="1">
            <a:off x="4348659" y="3279909"/>
            <a:ext cx="3972" cy="289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1345416" y="2486016"/>
            <a:ext cx="4472923" cy="270707"/>
            <a:chOff x="1421737" y="6098711"/>
            <a:chExt cx="4472923" cy="270707"/>
          </a:xfrm>
        </p:grpSpPr>
        <p:sp>
          <p:nvSpPr>
            <p:cNvPr id="183" name="Oval 182"/>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1815393"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83458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TextBox 192"/>
          <p:cNvSpPr txBox="1"/>
          <p:nvPr/>
        </p:nvSpPr>
        <p:spPr>
          <a:xfrm>
            <a:off x="406975" y="2477878"/>
            <a:ext cx="543739" cy="369332"/>
          </a:xfrm>
          <a:prstGeom prst="rect">
            <a:avLst/>
          </a:prstGeom>
          <a:noFill/>
        </p:spPr>
        <p:txBody>
          <a:bodyPr wrap="none" rtlCol="0">
            <a:spAutoFit/>
          </a:bodyPr>
          <a:lstStyle/>
          <a:p>
            <a:r>
              <a:rPr lang="en-US" dirty="0" smtClean="0"/>
              <a:t>T-7</a:t>
            </a:r>
            <a:endParaRPr lang="en-US" dirty="0"/>
          </a:p>
        </p:txBody>
      </p:sp>
      <p:cxnSp>
        <p:nvCxnSpPr>
          <p:cNvPr id="194" name="Straight Connector 193"/>
          <p:cNvCxnSpPr>
            <a:endCxn id="185" idx="4"/>
          </p:cNvCxnSpPr>
          <p:nvPr/>
        </p:nvCxnSpPr>
        <p:spPr>
          <a:xfrm flipV="1">
            <a:off x="1904847" y="2755840"/>
            <a:ext cx="616540" cy="261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2523585" y="2774208"/>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2" idx="0"/>
            <a:endCxn id="188" idx="4"/>
          </p:cNvCxnSpPr>
          <p:nvPr/>
        </p:nvCxnSpPr>
        <p:spPr>
          <a:xfrm flipH="1" flipV="1">
            <a:off x="3819336" y="2756723"/>
            <a:ext cx="563" cy="25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73" idx="0"/>
          </p:cNvCxnSpPr>
          <p:nvPr/>
        </p:nvCxnSpPr>
        <p:spPr>
          <a:xfrm flipH="1" flipV="1">
            <a:off x="4326564" y="2773402"/>
            <a:ext cx="22095" cy="2366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1331406" y="2056677"/>
            <a:ext cx="4472923" cy="270707"/>
            <a:chOff x="1421737" y="6098711"/>
            <a:chExt cx="4472923" cy="270707"/>
          </a:xfrm>
        </p:grpSpPr>
        <p:sp>
          <p:nvSpPr>
            <p:cNvPr id="199" name="Oval 198"/>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1815393"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244093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3345225"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TextBox 208"/>
          <p:cNvSpPr txBox="1"/>
          <p:nvPr/>
        </p:nvSpPr>
        <p:spPr>
          <a:xfrm>
            <a:off x="411842" y="2021990"/>
            <a:ext cx="543739" cy="369332"/>
          </a:xfrm>
          <a:prstGeom prst="rect">
            <a:avLst/>
          </a:prstGeom>
          <a:noFill/>
        </p:spPr>
        <p:txBody>
          <a:bodyPr wrap="none" rtlCol="0">
            <a:spAutoFit/>
          </a:bodyPr>
          <a:lstStyle/>
          <a:p>
            <a:r>
              <a:rPr lang="en-US" dirty="0" smtClean="0"/>
              <a:t>T-8</a:t>
            </a:r>
            <a:endParaRPr lang="en-US" dirty="0"/>
          </a:p>
        </p:txBody>
      </p:sp>
      <p:cxnSp>
        <p:nvCxnSpPr>
          <p:cNvPr id="210" name="Straight Connector 209"/>
          <p:cNvCxnSpPr>
            <a:endCxn id="202" idx="3"/>
          </p:cNvCxnSpPr>
          <p:nvPr/>
        </p:nvCxnSpPr>
        <p:spPr>
          <a:xfrm flipV="1">
            <a:off x="2521387" y="2286986"/>
            <a:ext cx="268789" cy="235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88" idx="0"/>
            <a:endCxn id="202" idx="4"/>
          </p:cNvCxnSpPr>
          <p:nvPr/>
        </p:nvCxnSpPr>
        <p:spPr>
          <a:xfrm flipH="1" flipV="1">
            <a:off x="2901033" y="2326501"/>
            <a:ext cx="918303" cy="160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89" idx="0"/>
            <a:endCxn id="205" idx="4"/>
          </p:cNvCxnSpPr>
          <p:nvPr/>
        </p:nvCxnSpPr>
        <p:spPr>
          <a:xfrm flipH="1" flipV="1">
            <a:off x="4334086" y="2326501"/>
            <a:ext cx="14010" cy="1595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13" name="Group 212"/>
          <p:cNvGrpSpPr/>
          <p:nvPr/>
        </p:nvGrpSpPr>
        <p:grpSpPr>
          <a:xfrm>
            <a:off x="1331406" y="1611995"/>
            <a:ext cx="4472923" cy="270707"/>
            <a:chOff x="1421737" y="6098711"/>
            <a:chExt cx="4472923" cy="270707"/>
          </a:xfrm>
        </p:grpSpPr>
        <p:sp>
          <p:nvSpPr>
            <p:cNvPr id="214" name="Oval 213"/>
            <p:cNvSpPr/>
            <p:nvPr/>
          </p:nvSpPr>
          <p:spPr>
            <a:xfrm>
              <a:off x="142173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1815393"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244093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283458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3345225" y="6099594"/>
              <a:ext cx="313552" cy="269824"/>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3738881" y="6099594"/>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4267641"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4661297"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5187452"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5581108" y="6098711"/>
              <a:ext cx="313552" cy="26982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4" name="Straight Connector 223"/>
          <p:cNvCxnSpPr>
            <a:endCxn id="218" idx="3"/>
          </p:cNvCxnSpPr>
          <p:nvPr/>
        </p:nvCxnSpPr>
        <p:spPr>
          <a:xfrm flipV="1">
            <a:off x="2997162" y="1843187"/>
            <a:ext cx="303651" cy="227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05" idx="0"/>
            <a:endCxn id="218" idx="4"/>
          </p:cNvCxnSpPr>
          <p:nvPr/>
        </p:nvCxnSpPr>
        <p:spPr>
          <a:xfrm flipH="1" flipV="1">
            <a:off x="3411670" y="1882702"/>
            <a:ext cx="922416" cy="173975"/>
          </a:xfrm>
          <a:prstGeom prst="line">
            <a:avLst/>
          </a:prstGeom>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415976" y="1568962"/>
            <a:ext cx="543739" cy="369332"/>
          </a:xfrm>
          <a:prstGeom prst="rect">
            <a:avLst/>
          </a:prstGeom>
          <a:noFill/>
        </p:spPr>
        <p:txBody>
          <a:bodyPr wrap="none" rtlCol="0">
            <a:spAutoFit/>
          </a:bodyPr>
          <a:lstStyle/>
          <a:p>
            <a:r>
              <a:rPr lang="en-US" dirty="0" smtClean="0"/>
              <a:t>T-9</a:t>
            </a:r>
            <a:endParaRPr lang="en-US" dirty="0"/>
          </a:p>
        </p:txBody>
      </p:sp>
    </p:spTree>
    <p:extLst>
      <p:ext uri="{BB962C8B-B14F-4D97-AF65-F5344CB8AC3E}">
        <p14:creationId xmlns:p14="http://schemas.microsoft.com/office/powerpoint/2010/main" val="129966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grpSp>
        <p:nvGrpSpPr>
          <p:cNvPr id="2" name="Group 1"/>
          <p:cNvGrpSpPr/>
          <p:nvPr/>
        </p:nvGrpSpPr>
        <p:grpSpPr>
          <a:xfrm>
            <a:off x="147917" y="1882702"/>
            <a:ext cx="3961827" cy="4741824"/>
            <a:chOff x="454002" y="1612878"/>
            <a:chExt cx="4499368" cy="5025480"/>
          </a:xfrm>
        </p:grpSpPr>
        <p:cxnSp>
          <p:nvCxnSpPr>
            <p:cNvPr id="6" name="Straight Connector 5"/>
            <p:cNvCxnSpPr/>
            <p:nvPr/>
          </p:nvCxnSpPr>
          <p:spPr>
            <a:xfrm flipV="1">
              <a:off x="610778" y="6076676"/>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3" idx="4"/>
            </p:cNvCxnSpPr>
            <p:nvPr/>
          </p:nvCxnSpPr>
          <p:spPr>
            <a:xfrm flipV="1">
              <a:off x="997963" y="6076676"/>
              <a:ext cx="632010" cy="311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647987" y="5993162"/>
              <a:ext cx="901498" cy="394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050074" y="6072194"/>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549485" y="6072193"/>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1079439" y="6044231"/>
              <a:ext cx="1855868" cy="335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3456682" y="6072192"/>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2934085" y="6057548"/>
              <a:ext cx="904293" cy="394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3513664" y="6069949"/>
              <a:ext cx="914187"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796594" y="6087029"/>
              <a:ext cx="0" cy="40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654119" y="5513431"/>
              <a:ext cx="228337" cy="425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114" idx="4"/>
            </p:cNvCxnSpPr>
            <p:nvPr/>
          </p:nvCxnSpPr>
          <p:spPr>
            <a:xfrm flipV="1">
              <a:off x="878254" y="5566833"/>
              <a:ext cx="751719" cy="398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620822" y="5490400"/>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046523" y="5509504"/>
              <a:ext cx="35596" cy="416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2018029" y="5496192"/>
              <a:ext cx="668100" cy="425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16" idx="5"/>
            </p:cNvCxnSpPr>
            <p:nvPr/>
          </p:nvCxnSpPr>
          <p:spPr>
            <a:xfrm flipH="1" flipV="1">
              <a:off x="2645123" y="5528201"/>
              <a:ext cx="274694" cy="329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3431285" y="5504490"/>
              <a:ext cx="67748" cy="407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20" idx="5"/>
            </p:cNvCxnSpPr>
            <p:nvPr/>
          </p:nvCxnSpPr>
          <p:spPr>
            <a:xfrm flipH="1" flipV="1">
              <a:off x="4487350" y="5527318"/>
              <a:ext cx="167074" cy="330166"/>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80447" y="6367651"/>
              <a:ext cx="4472923" cy="270707"/>
              <a:chOff x="1421737" y="6098711"/>
              <a:chExt cx="4472923" cy="270707"/>
            </a:xfrm>
          </p:grpSpPr>
          <p:sp>
            <p:nvSpPr>
              <p:cNvPr id="4" name="Oval 3"/>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454002" y="5806852"/>
              <a:ext cx="4472923" cy="270707"/>
              <a:chOff x="1421737" y="6098711"/>
              <a:chExt cx="4472923" cy="270707"/>
            </a:xfrm>
          </p:grpSpPr>
          <p:sp>
            <p:nvSpPr>
              <p:cNvPr id="101" name="Oval 100"/>
              <p:cNvSpPr/>
              <p:nvPr/>
            </p:nvSpPr>
            <p:spPr>
              <a:xfrm>
                <a:off x="142173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58110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847658" y="5297009"/>
              <a:ext cx="3685611" cy="270707"/>
              <a:chOff x="1815393" y="6098711"/>
              <a:chExt cx="3685611" cy="270707"/>
            </a:xfrm>
          </p:grpSpPr>
          <p:sp>
            <p:nvSpPr>
              <p:cNvPr id="113" name="Oval 112"/>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3345225"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518745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835817" y="4706962"/>
              <a:ext cx="3159456" cy="269824"/>
              <a:chOff x="1815393" y="6098711"/>
              <a:chExt cx="3159456" cy="269824"/>
            </a:xfrm>
          </p:grpSpPr>
          <p:sp>
            <p:nvSpPr>
              <p:cNvPr id="126" name="Oval 125"/>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661297"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Connector 135"/>
            <p:cNvCxnSpPr>
              <a:endCxn id="126" idx="4"/>
            </p:cNvCxnSpPr>
            <p:nvPr/>
          </p:nvCxnSpPr>
          <p:spPr>
            <a:xfrm flipH="1" flipV="1">
              <a:off x="992593" y="4976786"/>
              <a:ext cx="16177" cy="335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4" idx="0"/>
              <a:endCxn id="127" idx="4"/>
            </p:cNvCxnSpPr>
            <p:nvPr/>
          </p:nvCxnSpPr>
          <p:spPr>
            <a:xfrm flipH="1" flipV="1">
              <a:off x="1618132" y="497678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a:endCxn id="128" idx="4"/>
            </p:cNvCxnSpPr>
            <p:nvPr/>
          </p:nvCxnSpPr>
          <p:spPr>
            <a:xfrm flipV="1">
              <a:off x="1997812" y="4976786"/>
              <a:ext cx="13976" cy="335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28" idx="4"/>
            </p:cNvCxnSpPr>
            <p:nvPr/>
          </p:nvCxnSpPr>
          <p:spPr>
            <a:xfrm flipH="1" flipV="1">
              <a:off x="2011788" y="4976786"/>
              <a:ext cx="510638" cy="338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31" idx="4"/>
              <a:endCxn id="118" idx="0"/>
            </p:cNvCxnSpPr>
            <p:nvPr/>
          </p:nvCxnSpPr>
          <p:spPr>
            <a:xfrm>
              <a:off x="3444841" y="4976786"/>
              <a:ext cx="11841" cy="320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20" idx="0"/>
            </p:cNvCxnSpPr>
            <p:nvPr/>
          </p:nvCxnSpPr>
          <p:spPr>
            <a:xfrm flipH="1" flipV="1">
              <a:off x="3856258" y="4979690"/>
              <a:ext cx="520235" cy="317319"/>
            </a:xfrm>
            <a:prstGeom prst="line">
              <a:avLst/>
            </a:prstGeom>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836395" y="4116032"/>
              <a:ext cx="2765800" cy="270707"/>
              <a:chOff x="1815393" y="6098711"/>
              <a:chExt cx="2765800" cy="270707"/>
            </a:xfrm>
          </p:grpSpPr>
          <p:sp>
            <p:nvSpPr>
              <p:cNvPr id="81" name="Oval 80"/>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3" name="Straight Connector 142"/>
            <p:cNvCxnSpPr>
              <a:endCxn id="81" idx="4"/>
            </p:cNvCxnSpPr>
            <p:nvPr/>
          </p:nvCxnSpPr>
          <p:spPr>
            <a:xfrm flipV="1">
              <a:off x="976405" y="4385856"/>
              <a:ext cx="16766" cy="337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27" idx="0"/>
              <a:endCxn id="82" idx="4"/>
            </p:cNvCxnSpPr>
            <p:nvPr/>
          </p:nvCxnSpPr>
          <p:spPr>
            <a:xfrm flipV="1">
              <a:off x="1618132" y="4385856"/>
              <a:ext cx="578" cy="321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8" idx="0"/>
              <a:endCxn id="83" idx="4"/>
            </p:cNvCxnSpPr>
            <p:nvPr/>
          </p:nvCxnSpPr>
          <p:spPr>
            <a:xfrm flipV="1">
              <a:off x="2011788" y="4385856"/>
              <a:ext cx="578" cy="321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85" idx="4"/>
            </p:cNvCxnSpPr>
            <p:nvPr/>
          </p:nvCxnSpPr>
          <p:spPr>
            <a:xfrm flipH="1" flipV="1">
              <a:off x="2916659" y="4386739"/>
              <a:ext cx="514627" cy="354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2" idx="0"/>
            </p:cNvCxnSpPr>
            <p:nvPr/>
          </p:nvCxnSpPr>
          <p:spPr>
            <a:xfrm flipH="1" flipV="1">
              <a:off x="3455161" y="4404333"/>
              <a:ext cx="383336" cy="302629"/>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802317" y="3576005"/>
              <a:ext cx="2765800" cy="270707"/>
              <a:chOff x="1815393" y="6098711"/>
              <a:chExt cx="2765800" cy="270707"/>
            </a:xfrm>
          </p:grpSpPr>
          <p:sp>
            <p:nvSpPr>
              <p:cNvPr id="150" name="Oval 149"/>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0" name="Straight Connector 159"/>
            <p:cNvCxnSpPr>
              <a:endCxn id="150" idx="4"/>
            </p:cNvCxnSpPr>
            <p:nvPr/>
          </p:nvCxnSpPr>
          <p:spPr>
            <a:xfrm flipH="1" flipV="1">
              <a:off x="959093" y="3845829"/>
              <a:ext cx="8929" cy="291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1" idx="4"/>
              <a:endCxn id="82" idx="0"/>
            </p:cNvCxnSpPr>
            <p:nvPr/>
          </p:nvCxnSpPr>
          <p:spPr>
            <a:xfrm>
              <a:off x="1584632" y="3845829"/>
              <a:ext cx="34078" cy="270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83" idx="0"/>
              <a:endCxn id="151" idx="4"/>
            </p:cNvCxnSpPr>
            <p:nvPr/>
          </p:nvCxnSpPr>
          <p:spPr>
            <a:xfrm flipH="1" flipV="1">
              <a:off x="1584632" y="3845829"/>
              <a:ext cx="427734" cy="270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a:endCxn id="154" idx="4"/>
            </p:cNvCxnSpPr>
            <p:nvPr/>
          </p:nvCxnSpPr>
          <p:spPr>
            <a:xfrm flipH="1" flipV="1">
              <a:off x="2882581" y="3846712"/>
              <a:ext cx="5852" cy="303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a:endCxn id="155" idx="4"/>
            </p:cNvCxnSpPr>
            <p:nvPr/>
          </p:nvCxnSpPr>
          <p:spPr>
            <a:xfrm flipH="1" flipV="1">
              <a:off x="3411341" y="3845829"/>
              <a:ext cx="6801" cy="3038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6" name="Group 165"/>
            <p:cNvGrpSpPr/>
            <p:nvPr/>
          </p:nvGrpSpPr>
          <p:grpSpPr>
            <a:xfrm>
              <a:off x="798345" y="3010085"/>
              <a:ext cx="2765800" cy="270707"/>
              <a:chOff x="1815393" y="6098711"/>
              <a:chExt cx="2765800" cy="270707"/>
            </a:xfrm>
          </p:grpSpPr>
          <p:sp>
            <p:nvSpPr>
              <p:cNvPr id="168" name="Oval 167"/>
              <p:cNvSpPr/>
              <p:nvPr/>
            </p:nvSpPr>
            <p:spPr>
              <a:xfrm>
                <a:off x="1815393"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8" name="Straight Connector 177"/>
            <p:cNvCxnSpPr>
              <a:stCxn id="150" idx="0"/>
              <a:endCxn id="168" idx="4"/>
            </p:cNvCxnSpPr>
            <p:nvPr/>
          </p:nvCxnSpPr>
          <p:spPr>
            <a:xfrm flipH="1" flipV="1">
              <a:off x="955121" y="3279909"/>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1" idx="0"/>
              <a:endCxn id="169" idx="4"/>
            </p:cNvCxnSpPr>
            <p:nvPr/>
          </p:nvCxnSpPr>
          <p:spPr>
            <a:xfrm flipH="1" flipV="1">
              <a:off x="1580660" y="3279909"/>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4" idx="0"/>
              <a:endCxn id="172" idx="4"/>
            </p:cNvCxnSpPr>
            <p:nvPr/>
          </p:nvCxnSpPr>
          <p:spPr>
            <a:xfrm flipH="1" flipV="1">
              <a:off x="2878609" y="3280792"/>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endCxn id="173" idx="4"/>
            </p:cNvCxnSpPr>
            <p:nvPr/>
          </p:nvCxnSpPr>
          <p:spPr>
            <a:xfrm flipH="1" flipV="1">
              <a:off x="3407369" y="3279909"/>
              <a:ext cx="3972" cy="2894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1423321" y="2486016"/>
              <a:ext cx="2140261" cy="270707"/>
              <a:chOff x="2440932" y="6098711"/>
              <a:chExt cx="2140261" cy="270707"/>
            </a:xfrm>
          </p:grpSpPr>
          <p:sp>
            <p:nvSpPr>
              <p:cNvPr id="185" name="Oval 184"/>
              <p:cNvSpPr/>
              <p:nvPr/>
            </p:nvSpPr>
            <p:spPr>
              <a:xfrm>
                <a:off x="2440932"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3738881" y="6099594"/>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4" name="Straight Connector 193"/>
            <p:cNvCxnSpPr>
              <a:endCxn id="185" idx="4"/>
            </p:cNvCxnSpPr>
            <p:nvPr/>
          </p:nvCxnSpPr>
          <p:spPr>
            <a:xfrm flipV="1">
              <a:off x="963557" y="2755840"/>
              <a:ext cx="616540" cy="261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flipV="1">
              <a:off x="1582295" y="2774208"/>
              <a:ext cx="3972" cy="296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2" idx="0"/>
              <a:endCxn id="188" idx="4"/>
            </p:cNvCxnSpPr>
            <p:nvPr/>
          </p:nvCxnSpPr>
          <p:spPr>
            <a:xfrm flipH="1" flipV="1">
              <a:off x="2878046" y="2756723"/>
              <a:ext cx="563" cy="25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73" idx="0"/>
            </p:cNvCxnSpPr>
            <p:nvPr/>
          </p:nvCxnSpPr>
          <p:spPr>
            <a:xfrm flipH="1" flipV="1">
              <a:off x="3385274" y="2773402"/>
              <a:ext cx="22095" cy="2366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a:off x="1802967" y="2056677"/>
              <a:ext cx="1746605" cy="269824"/>
              <a:chOff x="2834588" y="6098711"/>
              <a:chExt cx="1746605" cy="269824"/>
            </a:xfrm>
          </p:grpSpPr>
          <p:sp>
            <p:nvSpPr>
              <p:cNvPr id="202" name="Oval 201"/>
              <p:cNvSpPr/>
              <p:nvPr/>
            </p:nvSpPr>
            <p:spPr>
              <a:xfrm>
                <a:off x="2834588"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267641" y="6098711"/>
                <a:ext cx="313552" cy="269824"/>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0" name="Straight Connector 209"/>
            <p:cNvCxnSpPr>
              <a:endCxn id="202" idx="3"/>
            </p:cNvCxnSpPr>
            <p:nvPr/>
          </p:nvCxnSpPr>
          <p:spPr>
            <a:xfrm flipV="1">
              <a:off x="1580097" y="2286986"/>
              <a:ext cx="268789" cy="235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88" idx="0"/>
              <a:endCxn id="202" idx="4"/>
            </p:cNvCxnSpPr>
            <p:nvPr/>
          </p:nvCxnSpPr>
          <p:spPr>
            <a:xfrm flipH="1" flipV="1">
              <a:off x="1959743" y="2326501"/>
              <a:ext cx="918303" cy="160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89" idx="0"/>
              <a:endCxn id="205" idx="4"/>
            </p:cNvCxnSpPr>
            <p:nvPr/>
          </p:nvCxnSpPr>
          <p:spPr>
            <a:xfrm flipH="1" flipV="1">
              <a:off x="3392796" y="2326501"/>
              <a:ext cx="14010" cy="159515"/>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2313604" y="1612878"/>
              <a:ext cx="313552" cy="269824"/>
            </a:xfrm>
            <a:prstGeom prst="ellipse">
              <a:avLst/>
            </a:prstGeom>
            <a:solidFill>
              <a:srgbClr val="FF00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p:cNvCxnSpPr>
              <a:endCxn id="218" idx="3"/>
            </p:cNvCxnSpPr>
            <p:nvPr/>
          </p:nvCxnSpPr>
          <p:spPr>
            <a:xfrm flipV="1">
              <a:off x="2055872" y="1843187"/>
              <a:ext cx="303651" cy="227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05" idx="0"/>
              <a:endCxn id="218" idx="4"/>
            </p:cNvCxnSpPr>
            <p:nvPr/>
          </p:nvCxnSpPr>
          <p:spPr>
            <a:xfrm flipH="1" flipV="1">
              <a:off x="2470380" y="1882702"/>
              <a:ext cx="922416" cy="1739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434433" y="1635973"/>
            <a:ext cx="4472923" cy="4987720"/>
            <a:chOff x="4434433" y="1635973"/>
            <a:chExt cx="4472923" cy="4987720"/>
          </a:xfrm>
        </p:grpSpPr>
        <p:grpSp>
          <p:nvGrpSpPr>
            <p:cNvPr id="227" name="Group 226"/>
            <p:cNvGrpSpPr/>
            <p:nvPr/>
          </p:nvGrpSpPr>
          <p:grpSpPr>
            <a:xfrm>
              <a:off x="4434433" y="6352986"/>
              <a:ext cx="4472923" cy="270707"/>
              <a:chOff x="1421737" y="6098711"/>
              <a:chExt cx="4472923" cy="270707"/>
            </a:xfrm>
          </p:grpSpPr>
          <p:sp>
            <p:nvSpPr>
              <p:cNvPr id="228" name="Oval 227"/>
              <p:cNvSpPr/>
              <p:nvPr/>
            </p:nvSpPr>
            <p:spPr>
              <a:xfrm>
                <a:off x="142173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1815393"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a:off x="244093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3345225"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3738881"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518745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558110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4816374" y="5817493"/>
              <a:ext cx="3685611" cy="270707"/>
              <a:chOff x="1815393" y="6098711"/>
              <a:chExt cx="3685611" cy="270707"/>
            </a:xfrm>
          </p:grpSpPr>
          <p:sp>
            <p:nvSpPr>
              <p:cNvPr id="240" name="Oval 239"/>
              <p:cNvSpPr/>
              <p:nvPr/>
            </p:nvSpPr>
            <p:spPr>
              <a:xfrm>
                <a:off x="1815393"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244093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a:off x="3345225"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a:off x="3738881"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518745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p:cNvCxnSpPr>
              <a:stCxn id="229" idx="0"/>
              <a:endCxn id="240" idx="4"/>
            </p:cNvCxnSpPr>
            <p:nvPr/>
          </p:nvCxnSpPr>
          <p:spPr>
            <a:xfrm flipH="1" flipV="1">
              <a:off x="4973150" y="6087317"/>
              <a:ext cx="11715"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28" idx="0"/>
              <a:endCxn id="240" idx="4"/>
            </p:cNvCxnSpPr>
            <p:nvPr/>
          </p:nvCxnSpPr>
          <p:spPr>
            <a:xfrm flipV="1">
              <a:off x="4591209" y="6087317"/>
              <a:ext cx="381941"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31" idx="0"/>
            </p:cNvCxnSpPr>
            <p:nvPr/>
          </p:nvCxnSpPr>
          <p:spPr>
            <a:xfrm flipV="1">
              <a:off x="6004060" y="6076500"/>
              <a:ext cx="9222" cy="276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endCxn id="243" idx="4"/>
            </p:cNvCxnSpPr>
            <p:nvPr/>
          </p:nvCxnSpPr>
          <p:spPr>
            <a:xfrm flipV="1">
              <a:off x="6481526" y="6088200"/>
              <a:ext cx="21456" cy="267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33" idx="0"/>
              <a:endCxn id="244" idx="4"/>
            </p:cNvCxnSpPr>
            <p:nvPr/>
          </p:nvCxnSpPr>
          <p:spPr>
            <a:xfrm flipH="1" flipV="1">
              <a:off x="6896638" y="6088200"/>
              <a:ext cx="11715"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5593729" y="6063934"/>
              <a:ext cx="9222" cy="276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flipV="1">
              <a:off x="7408834" y="6080725"/>
              <a:ext cx="11715"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flipV="1">
              <a:off x="7830769" y="6094547"/>
              <a:ext cx="11715"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flipV="1">
              <a:off x="8331250" y="6080724"/>
              <a:ext cx="11715"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37" idx="0"/>
              <a:endCxn id="247" idx="4"/>
            </p:cNvCxnSpPr>
            <p:nvPr/>
          </p:nvCxnSpPr>
          <p:spPr>
            <a:xfrm flipH="1" flipV="1">
              <a:off x="8345209" y="6087317"/>
              <a:ext cx="405371" cy="265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8" name="Group 257"/>
            <p:cNvGrpSpPr/>
            <p:nvPr/>
          </p:nvGrpSpPr>
          <p:grpSpPr>
            <a:xfrm>
              <a:off x="5417407" y="5342775"/>
              <a:ext cx="2533917" cy="270707"/>
              <a:chOff x="2440932" y="6098711"/>
              <a:chExt cx="2533917" cy="270707"/>
            </a:xfrm>
          </p:grpSpPr>
          <p:sp>
            <p:nvSpPr>
              <p:cNvPr id="261" name="Oval 260"/>
              <p:cNvSpPr/>
              <p:nvPr/>
            </p:nvSpPr>
            <p:spPr>
              <a:xfrm>
                <a:off x="244093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345225"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738881"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9" name="Straight Connector 268"/>
            <p:cNvCxnSpPr>
              <a:stCxn id="240" idx="7"/>
              <a:endCxn id="261" idx="3"/>
            </p:cNvCxnSpPr>
            <p:nvPr/>
          </p:nvCxnSpPr>
          <p:spPr>
            <a:xfrm flipV="1">
              <a:off x="5084007" y="5573084"/>
              <a:ext cx="379319" cy="283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1" idx="4"/>
              <a:endCxn id="241" idx="0"/>
            </p:cNvCxnSpPr>
            <p:nvPr/>
          </p:nvCxnSpPr>
          <p:spPr>
            <a:xfrm>
              <a:off x="5574183" y="5612599"/>
              <a:ext cx="24506"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2" idx="4"/>
            </p:cNvCxnSpPr>
            <p:nvPr/>
          </p:nvCxnSpPr>
          <p:spPr>
            <a:xfrm>
              <a:off x="5967839" y="5612599"/>
              <a:ext cx="24506" cy="2222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3" idx="4"/>
              <a:endCxn id="243" idx="0"/>
            </p:cNvCxnSpPr>
            <p:nvPr/>
          </p:nvCxnSpPr>
          <p:spPr>
            <a:xfrm>
              <a:off x="6478476" y="5613482"/>
              <a:ext cx="24506"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4" idx="4"/>
              <a:endCxn id="244" idx="0"/>
            </p:cNvCxnSpPr>
            <p:nvPr/>
          </p:nvCxnSpPr>
          <p:spPr>
            <a:xfrm>
              <a:off x="6872132" y="5613482"/>
              <a:ext cx="24506"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5" idx="4"/>
              <a:endCxn id="245" idx="0"/>
            </p:cNvCxnSpPr>
            <p:nvPr/>
          </p:nvCxnSpPr>
          <p:spPr>
            <a:xfrm>
              <a:off x="7400892" y="5612599"/>
              <a:ext cx="24506"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6" idx="4"/>
              <a:endCxn id="246" idx="0"/>
            </p:cNvCxnSpPr>
            <p:nvPr/>
          </p:nvCxnSpPr>
          <p:spPr>
            <a:xfrm>
              <a:off x="7794548" y="5612599"/>
              <a:ext cx="24506"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6" idx="4"/>
              <a:endCxn id="247" idx="0"/>
            </p:cNvCxnSpPr>
            <p:nvPr/>
          </p:nvCxnSpPr>
          <p:spPr>
            <a:xfrm>
              <a:off x="7794548" y="5612599"/>
              <a:ext cx="550661" cy="20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7" name="Group 276"/>
            <p:cNvGrpSpPr/>
            <p:nvPr/>
          </p:nvGrpSpPr>
          <p:grpSpPr>
            <a:xfrm>
              <a:off x="5392799" y="4794088"/>
              <a:ext cx="2533917" cy="270707"/>
              <a:chOff x="2440932" y="6098711"/>
              <a:chExt cx="2533917" cy="270707"/>
            </a:xfrm>
          </p:grpSpPr>
          <p:sp>
            <p:nvSpPr>
              <p:cNvPr id="278" name="Oval 277"/>
              <p:cNvSpPr/>
              <p:nvPr/>
            </p:nvSpPr>
            <p:spPr>
              <a:xfrm>
                <a:off x="244093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3345225" y="6099594"/>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4" name="Straight Connector 283"/>
            <p:cNvCxnSpPr>
              <a:stCxn id="278" idx="4"/>
              <a:endCxn id="261" idx="0"/>
            </p:cNvCxnSpPr>
            <p:nvPr/>
          </p:nvCxnSpPr>
          <p:spPr>
            <a:xfrm>
              <a:off x="5549575" y="5063912"/>
              <a:ext cx="24608"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262" idx="0"/>
              <a:endCxn id="279" idx="4"/>
            </p:cNvCxnSpPr>
            <p:nvPr/>
          </p:nvCxnSpPr>
          <p:spPr>
            <a:xfrm flipH="1" flipV="1">
              <a:off x="5943231" y="5063912"/>
              <a:ext cx="24608"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280" idx="4"/>
              <a:endCxn id="263" idx="0"/>
            </p:cNvCxnSpPr>
            <p:nvPr/>
          </p:nvCxnSpPr>
          <p:spPr>
            <a:xfrm>
              <a:off x="6453868" y="5064795"/>
              <a:ext cx="24608"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280" idx="4"/>
              <a:endCxn id="264" idx="0"/>
            </p:cNvCxnSpPr>
            <p:nvPr/>
          </p:nvCxnSpPr>
          <p:spPr>
            <a:xfrm>
              <a:off x="6453868" y="5064795"/>
              <a:ext cx="418264"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282" idx="4"/>
              <a:endCxn id="265" idx="0"/>
            </p:cNvCxnSpPr>
            <p:nvPr/>
          </p:nvCxnSpPr>
          <p:spPr>
            <a:xfrm>
              <a:off x="7376284" y="5063912"/>
              <a:ext cx="24608"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283" idx="4"/>
              <a:endCxn id="266" idx="0"/>
            </p:cNvCxnSpPr>
            <p:nvPr/>
          </p:nvCxnSpPr>
          <p:spPr>
            <a:xfrm>
              <a:off x="7769940" y="5063912"/>
              <a:ext cx="24608" cy="278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0" name="Group 289"/>
            <p:cNvGrpSpPr/>
            <p:nvPr/>
          </p:nvGrpSpPr>
          <p:grpSpPr>
            <a:xfrm>
              <a:off x="5260755" y="3735856"/>
              <a:ext cx="2533917" cy="269824"/>
              <a:chOff x="2440932" y="6098711"/>
              <a:chExt cx="2533917" cy="269824"/>
            </a:xfrm>
          </p:grpSpPr>
          <p:sp>
            <p:nvSpPr>
              <p:cNvPr id="291" name="Oval 290"/>
              <p:cNvSpPr/>
              <p:nvPr/>
            </p:nvSpPr>
            <p:spPr>
              <a:xfrm>
                <a:off x="2440932"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6" name="Straight Connector 295"/>
            <p:cNvCxnSpPr>
              <a:stCxn id="291" idx="4"/>
              <a:endCxn id="278" idx="0"/>
            </p:cNvCxnSpPr>
            <p:nvPr/>
          </p:nvCxnSpPr>
          <p:spPr>
            <a:xfrm>
              <a:off x="5417531" y="4005680"/>
              <a:ext cx="132044" cy="788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92" idx="4"/>
              <a:endCxn id="279" idx="0"/>
            </p:cNvCxnSpPr>
            <p:nvPr/>
          </p:nvCxnSpPr>
          <p:spPr>
            <a:xfrm>
              <a:off x="5811187" y="4005680"/>
              <a:ext cx="132044" cy="788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292" idx="4"/>
              <a:endCxn id="280" idx="0"/>
            </p:cNvCxnSpPr>
            <p:nvPr/>
          </p:nvCxnSpPr>
          <p:spPr>
            <a:xfrm>
              <a:off x="5811187" y="4005680"/>
              <a:ext cx="642681" cy="789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94" idx="4"/>
              <a:endCxn id="282" idx="0"/>
            </p:cNvCxnSpPr>
            <p:nvPr/>
          </p:nvCxnSpPr>
          <p:spPr>
            <a:xfrm>
              <a:off x="7244240" y="4005680"/>
              <a:ext cx="132044" cy="7884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283" idx="0"/>
            </p:cNvCxnSpPr>
            <p:nvPr/>
          </p:nvCxnSpPr>
          <p:spPr>
            <a:xfrm>
              <a:off x="7679687" y="4008631"/>
              <a:ext cx="90253" cy="785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535297" y="2691327"/>
              <a:ext cx="2140261" cy="269824"/>
              <a:chOff x="2834588" y="6098711"/>
              <a:chExt cx="2140261" cy="269824"/>
            </a:xfrm>
          </p:grpSpPr>
          <p:sp>
            <p:nvSpPr>
              <p:cNvPr id="303" name="Oval 302"/>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4661297"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6" name="Straight Connector 305"/>
            <p:cNvCxnSpPr>
              <a:stCxn id="291" idx="0"/>
              <a:endCxn id="303" idx="4"/>
            </p:cNvCxnSpPr>
            <p:nvPr/>
          </p:nvCxnSpPr>
          <p:spPr>
            <a:xfrm flipV="1">
              <a:off x="5417531" y="2961151"/>
              <a:ext cx="274542" cy="7747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303" idx="4"/>
              <a:endCxn id="292" idx="0"/>
            </p:cNvCxnSpPr>
            <p:nvPr/>
          </p:nvCxnSpPr>
          <p:spPr>
            <a:xfrm>
              <a:off x="5692073" y="2961151"/>
              <a:ext cx="119114" cy="7747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304" idx="4"/>
              <a:endCxn id="294" idx="0"/>
            </p:cNvCxnSpPr>
            <p:nvPr/>
          </p:nvCxnSpPr>
          <p:spPr>
            <a:xfrm>
              <a:off x="7125126" y="2961151"/>
              <a:ext cx="119114" cy="7747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305" idx="4"/>
              <a:endCxn id="295" idx="0"/>
            </p:cNvCxnSpPr>
            <p:nvPr/>
          </p:nvCxnSpPr>
          <p:spPr>
            <a:xfrm>
              <a:off x="7518782" y="2961151"/>
              <a:ext cx="119114" cy="7747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4" name="Group 313"/>
            <p:cNvGrpSpPr/>
            <p:nvPr/>
          </p:nvGrpSpPr>
          <p:grpSpPr>
            <a:xfrm>
              <a:off x="5540513" y="2249899"/>
              <a:ext cx="1746605" cy="269824"/>
              <a:chOff x="2834588" y="6098711"/>
              <a:chExt cx="1746605" cy="269824"/>
            </a:xfrm>
          </p:grpSpPr>
          <p:sp>
            <p:nvSpPr>
              <p:cNvPr id="315" name="Oval 314"/>
              <p:cNvSpPr/>
              <p:nvPr/>
            </p:nvSpPr>
            <p:spPr>
              <a:xfrm>
                <a:off x="2834588"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4267641" y="6098711"/>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8" name="Straight Connector 317"/>
            <p:cNvCxnSpPr>
              <a:stCxn id="303" idx="0"/>
              <a:endCxn id="315" idx="4"/>
            </p:cNvCxnSpPr>
            <p:nvPr/>
          </p:nvCxnSpPr>
          <p:spPr>
            <a:xfrm flipV="1">
              <a:off x="5692073" y="2519723"/>
              <a:ext cx="5216" cy="17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04" idx="0"/>
              <a:endCxn id="316" idx="4"/>
            </p:cNvCxnSpPr>
            <p:nvPr/>
          </p:nvCxnSpPr>
          <p:spPr>
            <a:xfrm flipV="1">
              <a:off x="7125126" y="2519723"/>
              <a:ext cx="5216" cy="17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05" idx="0"/>
              <a:endCxn id="316" idx="4"/>
            </p:cNvCxnSpPr>
            <p:nvPr/>
          </p:nvCxnSpPr>
          <p:spPr>
            <a:xfrm flipH="1" flipV="1">
              <a:off x="7130342" y="2519723"/>
              <a:ext cx="388440" cy="17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8" name="Oval 327"/>
            <p:cNvSpPr/>
            <p:nvPr/>
          </p:nvSpPr>
          <p:spPr>
            <a:xfrm>
              <a:off x="6297092" y="1635973"/>
              <a:ext cx="313552" cy="269824"/>
            </a:xfrm>
            <a:prstGeom prst="ellipse">
              <a:avLst/>
            </a:prstGeom>
            <a:solidFill>
              <a:srgbClr val="7030A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0" name="Straight Connector 329"/>
            <p:cNvCxnSpPr>
              <a:stCxn id="315" idx="0"/>
              <a:endCxn id="328" idx="3"/>
            </p:cNvCxnSpPr>
            <p:nvPr/>
          </p:nvCxnSpPr>
          <p:spPr>
            <a:xfrm flipV="1">
              <a:off x="5697289" y="1866282"/>
              <a:ext cx="645722" cy="383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28" idx="4"/>
              <a:endCxn id="316" idx="0"/>
            </p:cNvCxnSpPr>
            <p:nvPr/>
          </p:nvCxnSpPr>
          <p:spPr>
            <a:xfrm>
              <a:off x="6453868" y="1905797"/>
              <a:ext cx="676474" cy="3441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763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a:spLocks noGrp="1"/>
          </p:cNvSpPr>
          <p:nvPr>
            <p:ph type="title"/>
          </p:nvPr>
        </p:nvSpPr>
        <p:spPr>
          <a:xfrm>
            <a:off x="0" y="20854"/>
            <a:ext cx="7886700" cy="1085500"/>
          </a:xfrm>
        </p:spPr>
        <p:txBody>
          <a:bodyPr>
            <a:normAutofit fontScale="90000"/>
          </a:bodyPr>
          <a:lstStyle/>
          <a:p>
            <a:r>
              <a:rPr lang="en-US" dirty="0" smtClean="0"/>
              <a:t>Single Sites vs. Multiple Sites</a:t>
            </a:r>
            <a:endParaRPr lang="en-US" dirty="0"/>
          </a:p>
        </p:txBody>
      </p:sp>
      <p:sp>
        <p:nvSpPr>
          <p:cNvPr id="96" name="TextBox 95"/>
          <p:cNvSpPr txBox="1"/>
          <p:nvPr/>
        </p:nvSpPr>
        <p:spPr>
          <a:xfrm>
            <a:off x="580714" y="999700"/>
            <a:ext cx="4657044" cy="461665"/>
          </a:xfrm>
          <a:prstGeom prst="rect">
            <a:avLst/>
          </a:prstGeom>
          <a:noFill/>
        </p:spPr>
        <p:txBody>
          <a:bodyPr wrap="none" rtlCol="0">
            <a:spAutoFit/>
          </a:bodyPr>
          <a:lstStyle/>
          <a:p>
            <a:r>
              <a:rPr lang="en-US" sz="2400" dirty="0" smtClean="0"/>
              <a:t>SNP data: A “snapshot” in time</a:t>
            </a:r>
            <a:endParaRPr lang="en-US" sz="2400" dirty="0"/>
          </a:p>
        </p:txBody>
      </p:sp>
      <p:pic>
        <p:nvPicPr>
          <p:cNvPr id="97" name="Picture 96"/>
          <p:cNvPicPr>
            <a:picLocks noChangeAspect="1"/>
          </p:cNvPicPr>
          <p:nvPr/>
        </p:nvPicPr>
        <p:blipFill>
          <a:blip r:embed="rId3"/>
          <a:stretch>
            <a:fillRect/>
          </a:stretch>
        </p:blipFill>
        <p:spPr>
          <a:xfrm>
            <a:off x="1575796" y="1591294"/>
            <a:ext cx="5512398" cy="4719918"/>
          </a:xfrm>
          <a:prstGeom prst="rect">
            <a:avLst/>
          </a:prstGeom>
        </p:spPr>
      </p:pic>
      <p:sp>
        <p:nvSpPr>
          <p:cNvPr id="98" name="TextBox 97"/>
          <p:cNvSpPr txBox="1"/>
          <p:nvPr/>
        </p:nvSpPr>
        <p:spPr>
          <a:xfrm>
            <a:off x="37937" y="6441141"/>
            <a:ext cx="2871299" cy="307777"/>
          </a:xfrm>
          <a:prstGeom prst="rect">
            <a:avLst/>
          </a:prstGeom>
          <a:noFill/>
        </p:spPr>
        <p:txBody>
          <a:bodyPr wrap="none" rtlCol="0">
            <a:spAutoFit/>
          </a:bodyPr>
          <a:lstStyle/>
          <a:p>
            <a:r>
              <a:rPr lang="en-US" sz="1400" dirty="0" smtClean="0"/>
              <a:t>Figure from </a:t>
            </a:r>
            <a:r>
              <a:rPr lang="en-US" sz="1400" dirty="0" err="1" smtClean="0"/>
              <a:t>Racimo</a:t>
            </a:r>
            <a:r>
              <a:rPr lang="en-US" sz="1400" dirty="0" smtClean="0"/>
              <a:t> et al. (2015)</a:t>
            </a:r>
            <a:endParaRPr lang="en-US" sz="1400" dirty="0"/>
          </a:p>
        </p:txBody>
      </p:sp>
    </p:spTree>
    <p:extLst>
      <p:ext uri="{BB962C8B-B14F-4D97-AF65-F5344CB8AC3E}">
        <p14:creationId xmlns:p14="http://schemas.microsoft.com/office/powerpoint/2010/main" val="16323773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fontScale="90000"/>
          </a:bodyPr>
          <a:lstStyle/>
          <a:p>
            <a:r>
              <a:rPr lang="en-US" dirty="0" smtClean="0"/>
              <a:t>Neutral Mutations on </a:t>
            </a:r>
            <a:r>
              <a:rPr lang="en-US" smtClean="0"/>
              <a:t>the Coalescent Tree</a:t>
            </a:r>
            <a:endParaRPr lang="en-US" dirty="0"/>
          </a:p>
        </p:txBody>
      </p:sp>
      <p:pic>
        <p:nvPicPr>
          <p:cNvPr id="4" name="Picture 3"/>
          <p:cNvPicPr>
            <a:picLocks noChangeAspect="1"/>
          </p:cNvPicPr>
          <p:nvPr/>
        </p:nvPicPr>
        <p:blipFill>
          <a:blip r:embed="rId3"/>
          <a:stretch>
            <a:fillRect/>
          </a:stretch>
        </p:blipFill>
        <p:spPr>
          <a:xfrm>
            <a:off x="2729753" y="1588413"/>
            <a:ext cx="5661212" cy="4752622"/>
          </a:xfrm>
          <a:prstGeom prst="rect">
            <a:avLst/>
          </a:prstGeom>
        </p:spPr>
      </p:pic>
      <p:sp>
        <p:nvSpPr>
          <p:cNvPr id="124" name="TextBox 123"/>
          <p:cNvSpPr txBox="1"/>
          <p:nvPr/>
        </p:nvSpPr>
        <p:spPr>
          <a:xfrm>
            <a:off x="37937" y="6441141"/>
            <a:ext cx="2927404" cy="307777"/>
          </a:xfrm>
          <a:prstGeom prst="rect">
            <a:avLst/>
          </a:prstGeom>
          <a:noFill/>
        </p:spPr>
        <p:txBody>
          <a:bodyPr wrap="none" rtlCol="0">
            <a:spAutoFit/>
          </a:bodyPr>
          <a:lstStyle/>
          <a:p>
            <a:r>
              <a:rPr lang="en-US" sz="1400" dirty="0" smtClean="0"/>
              <a:t>Figure from Charlesworth (2009)</a:t>
            </a:r>
            <a:endParaRPr lang="en-US" sz="1400" dirty="0"/>
          </a:p>
        </p:txBody>
      </p:sp>
      <p:sp>
        <p:nvSpPr>
          <p:cNvPr id="125" name="TextBox 124"/>
          <p:cNvSpPr txBox="1"/>
          <p:nvPr/>
        </p:nvSpPr>
        <p:spPr>
          <a:xfrm>
            <a:off x="147917" y="1940858"/>
            <a:ext cx="2407024" cy="3416320"/>
          </a:xfrm>
          <a:prstGeom prst="rect">
            <a:avLst/>
          </a:prstGeom>
          <a:noFill/>
        </p:spPr>
        <p:txBody>
          <a:bodyPr wrap="square" rtlCol="0">
            <a:spAutoFit/>
          </a:bodyPr>
          <a:lstStyle/>
          <a:p>
            <a:r>
              <a:rPr lang="en-US" dirty="0" smtClean="0"/>
              <a:t>µ = per site mutation rate</a:t>
            </a:r>
          </a:p>
          <a:p>
            <a:endParaRPr lang="en-US" dirty="0"/>
          </a:p>
          <a:p>
            <a:r>
              <a:rPr lang="en-US" dirty="0" smtClean="0"/>
              <a:t>Infinite Sites Model:</a:t>
            </a:r>
          </a:p>
          <a:p>
            <a:r>
              <a:rPr lang="en-US" dirty="0" smtClean="0"/>
              <a:t>At most one mutation can arise per site</a:t>
            </a:r>
          </a:p>
          <a:p>
            <a:endParaRPr lang="en-US" dirty="0"/>
          </a:p>
          <a:p>
            <a:r>
              <a:rPr lang="en-US" dirty="0" smtClean="0"/>
              <a:t>Mutations can occur with equal probability along the branches</a:t>
            </a:r>
            <a:endParaRPr lang="en-US" dirty="0"/>
          </a:p>
        </p:txBody>
      </p:sp>
      <p:sp>
        <p:nvSpPr>
          <p:cNvPr id="5" name="7-Point Star 4"/>
          <p:cNvSpPr/>
          <p:nvPr/>
        </p:nvSpPr>
        <p:spPr>
          <a:xfrm>
            <a:off x="5822576" y="2232212"/>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7" name="7-Point Star 126"/>
          <p:cNvSpPr/>
          <p:nvPr/>
        </p:nvSpPr>
        <p:spPr>
          <a:xfrm>
            <a:off x="6172200" y="3803359"/>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9" name="7-Point Star 128"/>
          <p:cNvSpPr/>
          <p:nvPr/>
        </p:nvSpPr>
        <p:spPr>
          <a:xfrm>
            <a:off x="4229100" y="4778189"/>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0" name="7-Point Star 129"/>
          <p:cNvSpPr/>
          <p:nvPr/>
        </p:nvSpPr>
        <p:spPr>
          <a:xfrm>
            <a:off x="6983505" y="4764743"/>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635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7" grpId="0" animBg="1"/>
      <p:bldP spid="129" grpId="0" animBg="1"/>
      <p:bldP spid="1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fontScale="90000"/>
          </a:bodyPr>
          <a:lstStyle/>
          <a:p>
            <a:r>
              <a:rPr lang="en-US" dirty="0" smtClean="0"/>
              <a:t>Neutral Mutations on </a:t>
            </a:r>
            <a:r>
              <a:rPr lang="en-US" smtClean="0"/>
              <a:t>the Coalescent Tree</a:t>
            </a:r>
            <a:endParaRPr lang="en-US" dirty="0"/>
          </a:p>
        </p:txBody>
      </p:sp>
      <p:pic>
        <p:nvPicPr>
          <p:cNvPr id="4" name="Picture 3"/>
          <p:cNvPicPr>
            <a:picLocks noChangeAspect="1"/>
          </p:cNvPicPr>
          <p:nvPr/>
        </p:nvPicPr>
        <p:blipFill>
          <a:blip r:embed="rId3"/>
          <a:stretch>
            <a:fillRect/>
          </a:stretch>
        </p:blipFill>
        <p:spPr>
          <a:xfrm>
            <a:off x="2729753" y="1588413"/>
            <a:ext cx="5661212" cy="4752622"/>
          </a:xfrm>
          <a:prstGeom prst="rect">
            <a:avLst/>
          </a:prstGeom>
        </p:spPr>
      </p:pic>
      <p:sp>
        <p:nvSpPr>
          <p:cNvPr id="124" name="TextBox 123"/>
          <p:cNvSpPr txBox="1"/>
          <p:nvPr/>
        </p:nvSpPr>
        <p:spPr>
          <a:xfrm>
            <a:off x="37937" y="6441141"/>
            <a:ext cx="2927404" cy="307777"/>
          </a:xfrm>
          <a:prstGeom prst="rect">
            <a:avLst/>
          </a:prstGeom>
          <a:noFill/>
        </p:spPr>
        <p:txBody>
          <a:bodyPr wrap="none" rtlCol="0">
            <a:spAutoFit/>
          </a:bodyPr>
          <a:lstStyle/>
          <a:p>
            <a:r>
              <a:rPr lang="en-US" sz="1400" dirty="0" smtClean="0"/>
              <a:t>Figure from Charlesworth (2009)</a:t>
            </a:r>
            <a:endParaRPr lang="en-US" sz="1400" dirty="0"/>
          </a:p>
        </p:txBody>
      </p:sp>
      <p:sp>
        <p:nvSpPr>
          <p:cNvPr id="125" name="TextBox 124"/>
          <p:cNvSpPr txBox="1"/>
          <p:nvPr/>
        </p:nvSpPr>
        <p:spPr>
          <a:xfrm>
            <a:off x="147917" y="1940858"/>
            <a:ext cx="2407024" cy="3970318"/>
          </a:xfrm>
          <a:prstGeom prst="rect">
            <a:avLst/>
          </a:prstGeom>
          <a:noFill/>
        </p:spPr>
        <p:txBody>
          <a:bodyPr wrap="square" rtlCol="0">
            <a:spAutoFit/>
          </a:bodyPr>
          <a:lstStyle/>
          <a:p>
            <a:r>
              <a:rPr lang="en-US" dirty="0" smtClean="0"/>
              <a:t>Most mutations will happen near the base of the tree, because this is where most of the branches are!</a:t>
            </a:r>
          </a:p>
          <a:p>
            <a:endParaRPr lang="en-US" dirty="0"/>
          </a:p>
          <a:p>
            <a:r>
              <a:rPr lang="en-US" dirty="0" smtClean="0"/>
              <a:t>Recent/new mutations are rare (only occurring in 1 lineage), so we expect most mutations to be rare in the population.</a:t>
            </a:r>
            <a:endParaRPr lang="en-US" dirty="0"/>
          </a:p>
        </p:txBody>
      </p:sp>
      <p:sp>
        <p:nvSpPr>
          <p:cNvPr id="5" name="7-Point Star 4"/>
          <p:cNvSpPr/>
          <p:nvPr/>
        </p:nvSpPr>
        <p:spPr>
          <a:xfrm>
            <a:off x="5822576" y="2232212"/>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7" name="7-Point Star 126"/>
          <p:cNvSpPr/>
          <p:nvPr/>
        </p:nvSpPr>
        <p:spPr>
          <a:xfrm>
            <a:off x="6172200" y="3803359"/>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29" name="7-Point Star 128"/>
          <p:cNvSpPr/>
          <p:nvPr/>
        </p:nvSpPr>
        <p:spPr>
          <a:xfrm>
            <a:off x="4229100" y="4778189"/>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0" name="7-Point Star 129"/>
          <p:cNvSpPr/>
          <p:nvPr/>
        </p:nvSpPr>
        <p:spPr>
          <a:xfrm>
            <a:off x="6983505" y="4764743"/>
            <a:ext cx="349624" cy="322730"/>
          </a:xfrm>
          <a:prstGeom prst="star7">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0610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7" grpId="0" animBg="1"/>
      <p:bldP spid="129" grpId="0" animBg="1"/>
      <p:bldP spid="1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pic>
        <p:nvPicPr>
          <p:cNvPr id="7" name="Picture 6"/>
          <p:cNvPicPr>
            <a:picLocks noChangeAspect="1"/>
          </p:cNvPicPr>
          <p:nvPr/>
        </p:nvPicPr>
        <p:blipFill rotWithShape="1">
          <a:blip r:embed="rId3"/>
          <a:srcRect l="49470" t="48765"/>
          <a:stretch/>
        </p:blipFill>
        <p:spPr>
          <a:xfrm>
            <a:off x="1001271" y="1227667"/>
            <a:ext cx="7040070" cy="4080755"/>
          </a:xfrm>
          <a:prstGeom prst="rect">
            <a:avLst/>
          </a:prstGeom>
        </p:spPr>
      </p:pic>
      <p:sp>
        <p:nvSpPr>
          <p:cNvPr id="8" name="TextBox 7"/>
          <p:cNvSpPr txBox="1"/>
          <p:nvPr/>
        </p:nvSpPr>
        <p:spPr>
          <a:xfrm>
            <a:off x="288577" y="5567082"/>
            <a:ext cx="8270213" cy="646331"/>
          </a:xfrm>
          <a:prstGeom prst="rect">
            <a:avLst/>
          </a:prstGeom>
          <a:noFill/>
        </p:spPr>
        <p:txBody>
          <a:bodyPr wrap="none" rtlCol="0">
            <a:spAutoFit/>
          </a:bodyPr>
          <a:lstStyle/>
          <a:p>
            <a:r>
              <a:rPr lang="en-US" dirty="0" smtClean="0"/>
              <a:t>X-axis: Either the allele frequency or sometimes the raw count </a:t>
            </a:r>
          </a:p>
          <a:p>
            <a:r>
              <a:rPr lang="en-US" dirty="0" smtClean="0"/>
              <a:t>Y-axis: The number of SNPs in the population with that frequency or count </a:t>
            </a:r>
            <a:endParaRPr lang="en-US" dirty="0"/>
          </a:p>
        </p:txBody>
      </p:sp>
    </p:spTree>
    <p:extLst>
      <p:ext uri="{BB962C8B-B14F-4D97-AF65-F5344CB8AC3E}">
        <p14:creationId xmlns:p14="http://schemas.microsoft.com/office/powerpoint/2010/main" val="353543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pic>
        <p:nvPicPr>
          <p:cNvPr id="5" name="Picture 4"/>
          <p:cNvPicPr>
            <a:picLocks noChangeAspect="1"/>
          </p:cNvPicPr>
          <p:nvPr/>
        </p:nvPicPr>
        <p:blipFill rotWithShape="1">
          <a:blip r:embed="rId3"/>
          <a:srcRect l="4346" t="48337" r="54915" b="5224"/>
          <a:stretch/>
        </p:blipFill>
        <p:spPr>
          <a:xfrm>
            <a:off x="336175" y="1761564"/>
            <a:ext cx="3761133" cy="3671048"/>
          </a:xfrm>
          <a:prstGeom prst="rect">
            <a:avLst/>
          </a:prstGeom>
        </p:spPr>
      </p:pic>
      <p:sp>
        <p:nvSpPr>
          <p:cNvPr id="6" name="TextBox 5"/>
          <p:cNvSpPr txBox="1"/>
          <p:nvPr/>
        </p:nvSpPr>
        <p:spPr>
          <a:xfrm>
            <a:off x="905742" y="1048478"/>
            <a:ext cx="1529586" cy="461665"/>
          </a:xfrm>
          <a:prstGeom prst="rect">
            <a:avLst/>
          </a:prstGeom>
          <a:noFill/>
        </p:spPr>
        <p:txBody>
          <a:bodyPr wrap="none" rtlCol="0">
            <a:spAutoFit/>
          </a:bodyPr>
          <a:lstStyle/>
          <a:p>
            <a:r>
              <a:rPr lang="en-US" sz="2400" dirty="0" smtClean="0"/>
              <a:t>Example:</a:t>
            </a:r>
            <a:endParaRPr lang="en-US" sz="2400" dirty="0"/>
          </a:p>
        </p:txBody>
      </p:sp>
      <p:sp>
        <p:nvSpPr>
          <p:cNvPr id="3" name="TextBox 2"/>
          <p:cNvSpPr txBox="1"/>
          <p:nvPr/>
        </p:nvSpPr>
        <p:spPr>
          <a:xfrm>
            <a:off x="4746812" y="1761564"/>
            <a:ext cx="3563470" cy="3416320"/>
          </a:xfrm>
          <a:prstGeom prst="rect">
            <a:avLst/>
          </a:prstGeom>
          <a:noFill/>
        </p:spPr>
        <p:txBody>
          <a:bodyPr wrap="square" rtlCol="0">
            <a:spAutoFit/>
          </a:bodyPr>
          <a:lstStyle/>
          <a:p>
            <a:r>
              <a:rPr lang="en-US" dirty="0" smtClean="0"/>
              <a:t>1:</a:t>
            </a:r>
          </a:p>
          <a:p>
            <a:r>
              <a:rPr lang="en-US" dirty="0" smtClean="0"/>
              <a:t>2:</a:t>
            </a:r>
          </a:p>
          <a:p>
            <a:r>
              <a:rPr lang="en-US" dirty="0" smtClean="0"/>
              <a:t>3:</a:t>
            </a:r>
          </a:p>
          <a:p>
            <a:r>
              <a:rPr lang="en-US" dirty="0" smtClean="0"/>
              <a:t>4:</a:t>
            </a:r>
          </a:p>
          <a:p>
            <a:r>
              <a:rPr lang="en-US" dirty="0" smtClean="0"/>
              <a:t>5:</a:t>
            </a:r>
          </a:p>
          <a:p>
            <a:r>
              <a:rPr lang="en-US" dirty="0" smtClean="0"/>
              <a:t>6:</a:t>
            </a:r>
          </a:p>
          <a:p>
            <a:r>
              <a:rPr lang="en-US" dirty="0" smtClean="0"/>
              <a:t>7:</a:t>
            </a:r>
          </a:p>
          <a:p>
            <a:r>
              <a:rPr lang="en-US" dirty="0" smtClean="0"/>
              <a:t>8:</a:t>
            </a:r>
          </a:p>
          <a:p>
            <a:r>
              <a:rPr lang="en-US" dirty="0" smtClean="0"/>
              <a:t>9:</a:t>
            </a:r>
          </a:p>
          <a:p>
            <a:r>
              <a:rPr lang="en-US" dirty="0" smtClean="0"/>
              <a:t>10:</a:t>
            </a:r>
          </a:p>
          <a:p>
            <a:r>
              <a:rPr lang="en-US" dirty="0" smtClean="0"/>
              <a:t>11:</a:t>
            </a:r>
            <a:endParaRPr lang="en-US" dirty="0"/>
          </a:p>
          <a:p>
            <a:r>
              <a:rPr lang="en-US" dirty="0" smtClean="0"/>
              <a:t>12:</a:t>
            </a:r>
          </a:p>
        </p:txBody>
      </p:sp>
      <p:sp>
        <p:nvSpPr>
          <p:cNvPr id="4" name="Oval 3"/>
          <p:cNvSpPr/>
          <p:nvPr/>
        </p:nvSpPr>
        <p:spPr>
          <a:xfrm>
            <a:off x="3146612" y="5029200"/>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7860" y="4320988"/>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94987" y="3688976"/>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6100" y="2209661"/>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30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pic>
        <p:nvPicPr>
          <p:cNvPr id="5" name="Picture 4"/>
          <p:cNvPicPr>
            <a:picLocks noChangeAspect="1"/>
          </p:cNvPicPr>
          <p:nvPr/>
        </p:nvPicPr>
        <p:blipFill rotWithShape="1">
          <a:blip r:embed="rId3"/>
          <a:srcRect l="4346" t="48337" r="54915" b="5224"/>
          <a:stretch/>
        </p:blipFill>
        <p:spPr>
          <a:xfrm>
            <a:off x="336175" y="1761564"/>
            <a:ext cx="3761133" cy="3671048"/>
          </a:xfrm>
          <a:prstGeom prst="rect">
            <a:avLst/>
          </a:prstGeom>
        </p:spPr>
      </p:pic>
      <p:sp>
        <p:nvSpPr>
          <p:cNvPr id="6" name="TextBox 5"/>
          <p:cNvSpPr txBox="1"/>
          <p:nvPr/>
        </p:nvSpPr>
        <p:spPr>
          <a:xfrm>
            <a:off x="905742" y="1048478"/>
            <a:ext cx="1529586" cy="461665"/>
          </a:xfrm>
          <a:prstGeom prst="rect">
            <a:avLst/>
          </a:prstGeom>
          <a:noFill/>
        </p:spPr>
        <p:txBody>
          <a:bodyPr wrap="none" rtlCol="0">
            <a:spAutoFit/>
          </a:bodyPr>
          <a:lstStyle/>
          <a:p>
            <a:r>
              <a:rPr lang="en-US" sz="2400" dirty="0" smtClean="0"/>
              <a:t>Example:</a:t>
            </a:r>
            <a:endParaRPr lang="en-US" sz="2400" dirty="0"/>
          </a:p>
        </p:txBody>
      </p:sp>
      <p:sp>
        <p:nvSpPr>
          <p:cNvPr id="3" name="TextBox 2"/>
          <p:cNvSpPr txBox="1"/>
          <p:nvPr/>
        </p:nvSpPr>
        <p:spPr>
          <a:xfrm>
            <a:off x="4746812" y="1761564"/>
            <a:ext cx="3563470" cy="3416320"/>
          </a:xfrm>
          <a:prstGeom prst="rect">
            <a:avLst/>
          </a:prstGeom>
          <a:noFill/>
        </p:spPr>
        <p:txBody>
          <a:bodyPr wrap="square" rtlCol="0">
            <a:spAutoFit/>
          </a:bodyPr>
          <a:lstStyle/>
          <a:p>
            <a:r>
              <a:rPr lang="en-US" dirty="0" smtClean="0"/>
              <a:t>1: 4 SNPs</a:t>
            </a:r>
          </a:p>
          <a:p>
            <a:r>
              <a:rPr lang="en-US" dirty="0" smtClean="0"/>
              <a:t>2: 1</a:t>
            </a:r>
          </a:p>
          <a:p>
            <a:r>
              <a:rPr lang="en-US" dirty="0" smtClean="0"/>
              <a:t>3: 0</a:t>
            </a:r>
          </a:p>
          <a:p>
            <a:r>
              <a:rPr lang="en-US" dirty="0" smtClean="0"/>
              <a:t>4: 1</a:t>
            </a:r>
          </a:p>
          <a:p>
            <a:r>
              <a:rPr lang="en-US" dirty="0" smtClean="0"/>
              <a:t>5: 0</a:t>
            </a:r>
          </a:p>
          <a:p>
            <a:r>
              <a:rPr lang="en-US" dirty="0" smtClean="0"/>
              <a:t>6: 3</a:t>
            </a:r>
          </a:p>
          <a:p>
            <a:r>
              <a:rPr lang="en-US" dirty="0" smtClean="0"/>
              <a:t>7: 0</a:t>
            </a:r>
          </a:p>
          <a:p>
            <a:r>
              <a:rPr lang="en-US" dirty="0" smtClean="0"/>
              <a:t>8: 0</a:t>
            </a:r>
          </a:p>
          <a:p>
            <a:r>
              <a:rPr lang="en-US" dirty="0" smtClean="0"/>
              <a:t>9: 0</a:t>
            </a:r>
          </a:p>
          <a:p>
            <a:r>
              <a:rPr lang="en-US" dirty="0" smtClean="0"/>
              <a:t>10: 0</a:t>
            </a:r>
          </a:p>
          <a:p>
            <a:r>
              <a:rPr lang="en-US" dirty="0" smtClean="0"/>
              <a:t>11: 0</a:t>
            </a:r>
            <a:endParaRPr lang="en-US" dirty="0"/>
          </a:p>
          <a:p>
            <a:r>
              <a:rPr lang="en-US" dirty="0" smtClean="0"/>
              <a:t>12: 1</a:t>
            </a:r>
          </a:p>
        </p:txBody>
      </p:sp>
      <p:sp>
        <p:nvSpPr>
          <p:cNvPr id="4" name="Oval 3"/>
          <p:cNvSpPr/>
          <p:nvPr/>
        </p:nvSpPr>
        <p:spPr>
          <a:xfrm>
            <a:off x="3146612" y="5029200"/>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7860" y="4320988"/>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94987" y="3688976"/>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46100" y="2209661"/>
            <a:ext cx="537882" cy="2159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905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sp>
        <p:nvSpPr>
          <p:cNvPr id="6" name="TextBox 5"/>
          <p:cNvSpPr txBox="1"/>
          <p:nvPr/>
        </p:nvSpPr>
        <p:spPr>
          <a:xfrm>
            <a:off x="529225" y="1227668"/>
            <a:ext cx="7465505" cy="461665"/>
          </a:xfrm>
          <a:prstGeom prst="rect">
            <a:avLst/>
          </a:prstGeom>
          <a:noFill/>
        </p:spPr>
        <p:txBody>
          <a:bodyPr wrap="none" rtlCol="0">
            <a:spAutoFit/>
          </a:bodyPr>
          <a:lstStyle/>
          <a:p>
            <a:r>
              <a:rPr lang="en-US" sz="2400" dirty="0" smtClean="0"/>
              <a:t>Calculating the Expected Counts </a:t>
            </a:r>
            <a:r>
              <a:rPr lang="en-US" sz="2400" smtClean="0"/>
              <a:t>under Neutrality:</a:t>
            </a:r>
            <a:endParaRPr lang="en-US" sz="2400" dirty="0"/>
          </a:p>
        </p:txBody>
      </p:sp>
      <mc:AlternateContent xmlns:mc="http://schemas.openxmlformats.org/markup-compatibility/2006" xmlns:a14="http://schemas.microsoft.com/office/drawing/2010/main">
        <mc:Choice Requires="a14">
          <p:sp>
            <p:nvSpPr>
              <p:cNvPr id="12" name="TextBox 11"/>
              <p:cNvSpPr txBox="1"/>
              <p:nvPr/>
            </p:nvSpPr>
            <p:spPr>
              <a:xfrm>
                <a:off x="934570" y="1966410"/>
                <a:ext cx="28769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𝑥</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934570" y="1966410"/>
                <a:ext cx="2876941" cy="369332"/>
              </a:xfrm>
              <a:prstGeom prst="rect">
                <a:avLst/>
              </a:prstGeom>
              <a:blipFill rotWithShape="0">
                <a:blip r:embed="rId3"/>
                <a:stretch>
                  <a:fillRect l="-636" r="-3390" b="-38333"/>
                </a:stretch>
              </a:blipFill>
            </p:spPr>
            <p:txBody>
              <a:bodyPr/>
              <a:lstStyle/>
              <a:p>
                <a:r>
                  <a:rPr lang="en-US">
                    <a:noFill/>
                  </a:rPr>
                  <a:t> </a:t>
                </a:r>
              </a:p>
            </p:txBody>
          </p:sp>
        </mc:Fallback>
      </mc:AlternateContent>
      <p:sp>
        <p:nvSpPr>
          <p:cNvPr id="13" name="TextBox 12"/>
          <p:cNvSpPr txBox="1"/>
          <p:nvPr/>
        </p:nvSpPr>
        <p:spPr>
          <a:xfrm>
            <a:off x="4710955" y="4666129"/>
            <a:ext cx="4128246" cy="646331"/>
          </a:xfrm>
          <a:prstGeom prst="rect">
            <a:avLst/>
          </a:prstGeom>
          <a:noFill/>
        </p:spPr>
        <p:txBody>
          <a:bodyPr wrap="square" rtlCol="0">
            <a:spAutoFit/>
          </a:bodyPr>
          <a:lstStyle/>
          <a:p>
            <a:r>
              <a:rPr lang="en-US" dirty="0" smtClean="0"/>
              <a:t>⍬ is the scaled </a:t>
            </a:r>
            <a:r>
              <a:rPr lang="en-US" smtClean="0"/>
              <a:t>population mutation rate</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934570" y="4666129"/>
                <a:ext cx="258000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r>
                        <a:rPr lang="en-US" b="0" i="1" smtClean="0">
                          <a:latin typeface="Cambria Math" charset="0"/>
                          <a:ea typeface="Cambria Math" charset="0"/>
                          <a:cs typeface="Cambria Math" charset="0"/>
                        </a:rPr>
                        <m:t>𝜃</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𝑏𝑎𝑠𝑒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𝑝𝑎𝑖𝑟𝑠</m:t>
                      </m:r>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𝑖</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934570" y="4666129"/>
                <a:ext cx="2580002" cy="518604"/>
              </a:xfrm>
              <a:prstGeom prst="rect">
                <a:avLst/>
              </a:prstGeom>
              <a:blipFill rotWithShape="0">
                <a:blip r:embed="rId4"/>
                <a:stretch>
                  <a:fillRect/>
                </a:stretch>
              </a:blipFill>
            </p:spPr>
            <p:txBody>
              <a:bodyPr/>
              <a:lstStyle/>
              <a:p>
                <a:r>
                  <a:rPr lang="en-US">
                    <a:noFill/>
                  </a:rPr>
                  <a:t> </a:t>
                </a:r>
              </a:p>
            </p:txBody>
          </p:sp>
        </mc:Fallback>
      </mc:AlternateContent>
      <p:sp>
        <p:nvSpPr>
          <p:cNvPr id="15" name="TextBox 14"/>
          <p:cNvSpPr txBox="1"/>
          <p:nvPr/>
        </p:nvSpPr>
        <p:spPr>
          <a:xfrm>
            <a:off x="4818531" y="2155105"/>
            <a:ext cx="4128246" cy="1754326"/>
          </a:xfrm>
          <a:prstGeom prst="rect">
            <a:avLst/>
          </a:prstGeom>
          <a:noFill/>
        </p:spPr>
        <p:txBody>
          <a:bodyPr wrap="square" rtlCol="0">
            <a:spAutoFit/>
          </a:bodyPr>
          <a:lstStyle/>
          <a:p>
            <a:r>
              <a:rPr lang="en-US" dirty="0" smtClean="0"/>
              <a:t>Where n = number of chromosomes (twice the number of individuals in a diploid),</a:t>
            </a:r>
          </a:p>
          <a:p>
            <a:endParaRPr lang="en-US" dirty="0" smtClean="0"/>
          </a:p>
          <a:p>
            <a:r>
              <a:rPr lang="en-US" dirty="0" smtClean="0"/>
              <a:t>x</a:t>
            </a:r>
            <a:r>
              <a:rPr lang="en-US" baseline="-25000" dirty="0" smtClean="0"/>
              <a:t>i</a:t>
            </a:r>
            <a:r>
              <a:rPr lang="en-US" dirty="0" smtClean="0"/>
              <a:t> is the count of SNPs observed in </a:t>
            </a:r>
            <a:r>
              <a:rPr lang="en-US" i="1" dirty="0" err="1" smtClean="0"/>
              <a:t>i</a:t>
            </a:r>
            <a:r>
              <a:rPr lang="en-US" i="1" dirty="0" smtClean="0"/>
              <a:t> </a:t>
            </a:r>
            <a:r>
              <a:rPr lang="en-US" dirty="0" smtClean="0"/>
              <a:t>chromosomes</a:t>
            </a:r>
            <a:endParaRPr lang="en-US" dirty="0"/>
          </a:p>
        </p:txBody>
      </p:sp>
    </p:spTree>
    <p:extLst>
      <p:ext uri="{BB962C8B-B14F-4D97-AF65-F5344CB8AC3E}">
        <p14:creationId xmlns:p14="http://schemas.microsoft.com/office/powerpoint/2010/main" val="20121678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sp>
        <p:nvSpPr>
          <p:cNvPr id="6" name="TextBox 5"/>
          <p:cNvSpPr txBox="1"/>
          <p:nvPr/>
        </p:nvSpPr>
        <p:spPr>
          <a:xfrm>
            <a:off x="529225" y="1227668"/>
            <a:ext cx="4129657" cy="461665"/>
          </a:xfrm>
          <a:prstGeom prst="rect">
            <a:avLst/>
          </a:prstGeom>
          <a:noFill/>
        </p:spPr>
        <p:txBody>
          <a:bodyPr wrap="none" rtlCol="0">
            <a:spAutoFit/>
          </a:bodyPr>
          <a:lstStyle/>
          <a:p>
            <a:r>
              <a:rPr lang="en-US" sz="2400" dirty="0" smtClean="0"/>
              <a:t>Deviations from Neutrality:</a:t>
            </a:r>
            <a:endParaRPr lang="en-US" sz="2400" dirty="0"/>
          </a:p>
        </p:txBody>
      </p:sp>
      <p:pic>
        <p:nvPicPr>
          <p:cNvPr id="3" name="Picture 2"/>
          <p:cNvPicPr>
            <a:picLocks noChangeAspect="1"/>
          </p:cNvPicPr>
          <p:nvPr/>
        </p:nvPicPr>
        <p:blipFill>
          <a:blip r:embed="rId3"/>
          <a:stretch>
            <a:fillRect/>
          </a:stretch>
        </p:blipFill>
        <p:spPr>
          <a:xfrm>
            <a:off x="817655" y="2082052"/>
            <a:ext cx="6430309" cy="4268973"/>
          </a:xfrm>
          <a:prstGeom prst="rect">
            <a:avLst/>
          </a:prstGeom>
        </p:spPr>
      </p:pic>
      <p:sp>
        <p:nvSpPr>
          <p:cNvPr id="4" name="TextBox 3"/>
          <p:cNvSpPr txBox="1"/>
          <p:nvPr/>
        </p:nvSpPr>
        <p:spPr>
          <a:xfrm>
            <a:off x="4908176" y="2082052"/>
            <a:ext cx="3052483" cy="3139321"/>
          </a:xfrm>
          <a:prstGeom prst="rect">
            <a:avLst/>
          </a:prstGeom>
          <a:solidFill>
            <a:schemeClr val="bg1"/>
          </a:solidFill>
        </p:spPr>
        <p:txBody>
          <a:bodyPr wrap="square" rtlCol="0">
            <a:spAutoFit/>
          </a:bodyPr>
          <a:lstStyle/>
          <a:p>
            <a:r>
              <a:rPr lang="en-US" b="1" dirty="0" smtClean="0"/>
              <a:t>Neutral = Expected Counts in Each category</a:t>
            </a:r>
          </a:p>
          <a:p>
            <a:endParaRPr lang="en-US" b="1" dirty="0"/>
          </a:p>
          <a:p>
            <a:r>
              <a:rPr lang="en-US" b="1" dirty="0" smtClean="0">
                <a:solidFill>
                  <a:schemeClr val="accent2">
                    <a:lumMod val="75000"/>
                  </a:schemeClr>
                </a:solidFill>
              </a:rPr>
              <a:t>Left skewed = Excess of Rare Alleles</a:t>
            </a:r>
          </a:p>
          <a:p>
            <a:endParaRPr lang="en-US" b="1" dirty="0"/>
          </a:p>
          <a:p>
            <a:r>
              <a:rPr lang="en-US" b="1" dirty="0" smtClean="0">
                <a:solidFill>
                  <a:srgbClr val="00B0F0"/>
                </a:solidFill>
              </a:rPr>
              <a:t>Right skewed = Excess of high or intermediate frequency alleles</a:t>
            </a:r>
          </a:p>
          <a:p>
            <a:endParaRPr lang="en-US" dirty="0"/>
          </a:p>
        </p:txBody>
      </p:sp>
    </p:spTree>
    <p:extLst>
      <p:ext uri="{BB962C8B-B14F-4D97-AF65-F5344CB8AC3E}">
        <p14:creationId xmlns:p14="http://schemas.microsoft.com/office/powerpoint/2010/main" val="7636567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sp>
        <p:nvSpPr>
          <p:cNvPr id="6" name="TextBox 5"/>
          <p:cNvSpPr txBox="1"/>
          <p:nvPr/>
        </p:nvSpPr>
        <p:spPr>
          <a:xfrm>
            <a:off x="529225" y="1227668"/>
            <a:ext cx="8318940" cy="461665"/>
          </a:xfrm>
          <a:prstGeom prst="rect">
            <a:avLst/>
          </a:prstGeom>
          <a:noFill/>
        </p:spPr>
        <p:txBody>
          <a:bodyPr wrap="square" rtlCol="0">
            <a:spAutoFit/>
          </a:bodyPr>
          <a:lstStyle/>
          <a:p>
            <a:r>
              <a:rPr lang="en-US" sz="2400" dirty="0" smtClean="0"/>
              <a:t>Unfolded Spectrum: Derived Allele Frequency</a:t>
            </a:r>
            <a:endParaRPr lang="en-US" sz="2400" dirty="0"/>
          </a:p>
        </p:txBody>
      </p:sp>
      <p:sp>
        <p:nvSpPr>
          <p:cNvPr id="12" name="TextBox 11"/>
          <p:cNvSpPr txBox="1"/>
          <p:nvPr/>
        </p:nvSpPr>
        <p:spPr>
          <a:xfrm>
            <a:off x="367860" y="5849262"/>
            <a:ext cx="8318940" cy="830997"/>
          </a:xfrm>
          <a:prstGeom prst="rect">
            <a:avLst/>
          </a:prstGeom>
          <a:noFill/>
        </p:spPr>
        <p:txBody>
          <a:bodyPr wrap="square" rtlCol="0">
            <a:spAutoFit/>
          </a:bodyPr>
          <a:lstStyle/>
          <a:p>
            <a:r>
              <a:rPr lang="en-US" sz="2400" dirty="0" smtClean="0"/>
              <a:t>You need an outgroup to determine the ancestral state of each SNP.</a:t>
            </a:r>
            <a:endParaRPr lang="en-US" sz="2400" dirty="0"/>
          </a:p>
        </p:txBody>
      </p:sp>
      <p:sp>
        <p:nvSpPr>
          <p:cNvPr id="3" name="Rectangle 2"/>
          <p:cNvSpPr/>
          <p:nvPr/>
        </p:nvSpPr>
        <p:spPr>
          <a:xfrm>
            <a:off x="1492621" y="3025588"/>
            <a:ext cx="274320" cy="258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891618" y="2534659"/>
            <a:ext cx="268941" cy="3079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23363" y="2413635"/>
            <a:ext cx="268941"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84293" y="3429000"/>
            <a:ext cx="257735" cy="2185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72872" y="3738282"/>
            <a:ext cx="267594" cy="1875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236258" y="4061012"/>
            <a:ext cx="268941" cy="155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007223" y="4558553"/>
            <a:ext cx="302560" cy="105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778188" y="4840941"/>
            <a:ext cx="272527" cy="77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549153" y="4397188"/>
            <a:ext cx="302560" cy="1216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266329" y="3523129"/>
            <a:ext cx="283736" cy="2090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656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17" y="119594"/>
            <a:ext cx="7660216" cy="1108074"/>
          </a:xfrm>
        </p:spPr>
        <p:txBody>
          <a:bodyPr/>
          <a:lstStyle/>
          <a:p>
            <a:r>
              <a:rPr lang="en-US" dirty="0" smtClean="0"/>
              <a:t>Allele Frequency Spectrum</a:t>
            </a:r>
            <a:endParaRPr lang="en-US" dirty="0"/>
          </a:p>
        </p:txBody>
      </p:sp>
      <p:sp>
        <p:nvSpPr>
          <p:cNvPr id="6" name="TextBox 5"/>
          <p:cNvSpPr txBox="1"/>
          <p:nvPr/>
        </p:nvSpPr>
        <p:spPr>
          <a:xfrm>
            <a:off x="529225" y="1227668"/>
            <a:ext cx="8318940" cy="461665"/>
          </a:xfrm>
          <a:prstGeom prst="rect">
            <a:avLst/>
          </a:prstGeom>
          <a:noFill/>
        </p:spPr>
        <p:txBody>
          <a:bodyPr wrap="square" rtlCol="0">
            <a:spAutoFit/>
          </a:bodyPr>
          <a:lstStyle/>
          <a:p>
            <a:r>
              <a:rPr lang="en-US" sz="2400" dirty="0"/>
              <a:t>F</a:t>
            </a:r>
            <a:r>
              <a:rPr lang="en-US" sz="2400" dirty="0" smtClean="0"/>
              <a:t>olded Spectrum: Minor Allele Frequency</a:t>
            </a:r>
            <a:endParaRPr lang="en-US" sz="2400" dirty="0"/>
          </a:p>
        </p:txBody>
      </p:sp>
      <p:sp>
        <p:nvSpPr>
          <p:cNvPr id="12" name="TextBox 11"/>
          <p:cNvSpPr txBox="1"/>
          <p:nvPr/>
        </p:nvSpPr>
        <p:spPr>
          <a:xfrm>
            <a:off x="367860" y="5849262"/>
            <a:ext cx="8318940" cy="830997"/>
          </a:xfrm>
          <a:prstGeom prst="rect">
            <a:avLst/>
          </a:prstGeom>
          <a:noFill/>
        </p:spPr>
        <p:txBody>
          <a:bodyPr wrap="square" rtlCol="0">
            <a:spAutoFit/>
          </a:bodyPr>
          <a:lstStyle/>
          <a:p>
            <a:r>
              <a:rPr lang="en-US" sz="2400" dirty="0" smtClean="0"/>
              <a:t>You are only looking at the less frequent allele at each site.</a:t>
            </a:r>
            <a:endParaRPr lang="en-US" sz="2400" dirty="0"/>
          </a:p>
        </p:txBody>
      </p:sp>
      <p:sp>
        <p:nvSpPr>
          <p:cNvPr id="8" name="Rectangle 7"/>
          <p:cNvSpPr/>
          <p:nvPr/>
        </p:nvSpPr>
        <p:spPr>
          <a:xfrm>
            <a:off x="1492621" y="3025588"/>
            <a:ext cx="274320" cy="258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91618" y="2534659"/>
            <a:ext cx="268941" cy="307937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3363" y="2413635"/>
            <a:ext cx="268941"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84293" y="3429000"/>
            <a:ext cx="257735" cy="2185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72872" y="3738282"/>
            <a:ext cx="267594" cy="1875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36258" y="4061012"/>
            <a:ext cx="268941" cy="155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07223" y="4558553"/>
            <a:ext cx="302560" cy="105548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778188" y="4840941"/>
            <a:ext cx="272527" cy="7731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49153" y="4397188"/>
            <a:ext cx="302560" cy="121685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66329" y="3523129"/>
            <a:ext cx="283736" cy="209091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3778624" y="1842247"/>
            <a:ext cx="0" cy="412824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519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2621" y="3980325"/>
            <a:ext cx="274320" cy="2588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3362" y="288995"/>
            <a:ext cx="268941" cy="307937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3363" y="3368372"/>
            <a:ext cx="268941"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84293" y="4383737"/>
            <a:ext cx="257735" cy="2185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72872" y="4693019"/>
            <a:ext cx="267594" cy="1875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36258" y="5015749"/>
            <a:ext cx="268941" cy="155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19227" y="3960261"/>
            <a:ext cx="302560" cy="105548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572872" y="3926534"/>
            <a:ext cx="272527" cy="7731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51262" y="3166883"/>
            <a:ext cx="302560" cy="121685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83205" y="1889411"/>
            <a:ext cx="283736" cy="209091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3778624" y="2796984"/>
            <a:ext cx="0" cy="412824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78624" y="635998"/>
            <a:ext cx="5078199" cy="829725"/>
          </a:xfrm>
          <a:prstGeom prst="rect">
            <a:avLst/>
          </a:prstGeom>
          <a:noFill/>
        </p:spPr>
        <p:txBody>
          <a:bodyPr wrap="square" rtlCol="0">
            <a:spAutoFit/>
          </a:bodyPr>
          <a:lstStyle/>
          <a:p>
            <a:r>
              <a:rPr lang="en-US" sz="2400" dirty="0"/>
              <a:t>F</a:t>
            </a:r>
            <a:r>
              <a:rPr lang="en-US" sz="2400" dirty="0" smtClean="0"/>
              <a:t>olded Spectrum: Minor Allele Frequency</a:t>
            </a:r>
            <a:endParaRPr lang="en-US" sz="2400" dirty="0"/>
          </a:p>
        </p:txBody>
      </p:sp>
    </p:spTree>
    <p:extLst>
      <p:ext uri="{BB962C8B-B14F-4D97-AF65-F5344CB8AC3E}">
        <p14:creationId xmlns:p14="http://schemas.microsoft.com/office/powerpoint/2010/main" val="607503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a:t>
            </a:r>
            <a:endParaRPr lang="en-US" dirty="0"/>
          </a:p>
        </p:txBody>
      </p:sp>
      <p:sp>
        <p:nvSpPr>
          <p:cNvPr id="98" name="TextBox 97"/>
          <p:cNvSpPr txBox="1"/>
          <p:nvPr/>
        </p:nvSpPr>
        <p:spPr>
          <a:xfrm>
            <a:off x="905742" y="1048478"/>
            <a:ext cx="7128875" cy="461665"/>
          </a:xfrm>
          <a:prstGeom prst="rect">
            <a:avLst/>
          </a:prstGeom>
          <a:noFill/>
        </p:spPr>
        <p:txBody>
          <a:bodyPr wrap="none" rtlCol="0">
            <a:spAutoFit/>
          </a:bodyPr>
          <a:lstStyle/>
          <a:p>
            <a:r>
              <a:rPr lang="en-US" sz="2400" dirty="0" smtClean="0"/>
              <a:t>Modeling Backwards in Time instead of Forward</a:t>
            </a:r>
            <a:endParaRPr lang="en-US" sz="2400" dirty="0"/>
          </a:p>
        </p:txBody>
      </p:sp>
      <p:pic>
        <p:nvPicPr>
          <p:cNvPr id="99" name="Picture 98"/>
          <p:cNvPicPr>
            <a:picLocks noChangeAspect="1"/>
          </p:cNvPicPr>
          <p:nvPr/>
        </p:nvPicPr>
        <p:blipFill>
          <a:blip r:embed="rId3"/>
          <a:stretch>
            <a:fillRect/>
          </a:stretch>
        </p:blipFill>
        <p:spPr>
          <a:xfrm>
            <a:off x="580714" y="1827304"/>
            <a:ext cx="3964392" cy="4681201"/>
          </a:xfrm>
          <a:prstGeom prst="rect">
            <a:avLst/>
          </a:prstGeom>
        </p:spPr>
      </p:pic>
      <p:sp>
        <p:nvSpPr>
          <p:cNvPr id="100" name="TextBox 99"/>
          <p:cNvSpPr txBox="1"/>
          <p:nvPr/>
        </p:nvSpPr>
        <p:spPr>
          <a:xfrm>
            <a:off x="5311588" y="1827304"/>
            <a:ext cx="3402106" cy="4247317"/>
          </a:xfrm>
          <a:prstGeom prst="rect">
            <a:avLst/>
          </a:prstGeom>
          <a:noFill/>
        </p:spPr>
        <p:txBody>
          <a:bodyPr wrap="square" rtlCol="0">
            <a:spAutoFit/>
          </a:bodyPr>
          <a:lstStyle/>
          <a:p>
            <a:pPr marL="285750" indent="-285750">
              <a:buFontTx/>
              <a:buChar char="-"/>
            </a:pPr>
            <a:r>
              <a:rPr lang="en-US" dirty="0" smtClean="0"/>
              <a:t>Only need to worry about the relevant histories, instead of all possible trajectories</a:t>
            </a:r>
          </a:p>
          <a:p>
            <a:pPr marL="285750" indent="-285750">
              <a:buFontTx/>
              <a:buChar char="-"/>
            </a:pPr>
            <a:endParaRPr lang="en-US" dirty="0"/>
          </a:p>
          <a:p>
            <a:pPr marL="285750" indent="-285750">
              <a:buFontTx/>
              <a:buChar char="-"/>
            </a:pPr>
            <a:r>
              <a:rPr lang="en-US" dirty="0" smtClean="0"/>
              <a:t>Start from the alleles observed in the present (bottom of the graph), and work back to the Most Recent Common Ancestor (MRCA)</a:t>
            </a:r>
          </a:p>
          <a:p>
            <a:pPr marL="285750" indent="-285750">
              <a:buFontTx/>
              <a:buChar char="-"/>
            </a:pPr>
            <a:endParaRPr lang="en-US" dirty="0"/>
          </a:p>
          <a:p>
            <a:pPr marL="285750" indent="-285750">
              <a:buFontTx/>
              <a:buChar char="-"/>
            </a:pPr>
            <a:r>
              <a:rPr lang="en-US" dirty="0" smtClean="0"/>
              <a:t>When 2 alleles share an ancestor in the past, it is a coalescent event</a:t>
            </a:r>
            <a:endParaRPr lang="en-US" dirty="0"/>
          </a:p>
        </p:txBody>
      </p:sp>
    </p:spTree>
    <p:extLst>
      <p:ext uri="{BB962C8B-B14F-4D97-AF65-F5344CB8AC3E}">
        <p14:creationId xmlns:p14="http://schemas.microsoft.com/office/powerpoint/2010/main" val="2094713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a:bodyPr>
          <a:lstStyle/>
          <a:p>
            <a:r>
              <a:rPr lang="en-US" dirty="0" smtClean="0"/>
              <a:t>Population Mutation Rate</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981636" y="1492623"/>
                <a:ext cx="1640129" cy="553998"/>
              </a:xfrm>
              <a:prstGeom prst="rect">
                <a:avLst/>
              </a:prstGeom>
              <a:noFill/>
            </p:spPr>
            <p:txBody>
              <a:bodyPr wrap="none" lIns="0" tIns="0" rIns="0" bIns="0" rtlCol="0">
                <a:spAutoFit/>
              </a:bodyPr>
              <a:lstStyle/>
              <a:p>
                <a14:m>
                  <m:oMath xmlns:m="http://schemas.openxmlformats.org/officeDocument/2006/math">
                    <m:r>
                      <a:rPr lang="en-US" sz="3600" i="1" smtClean="0">
                        <a:latin typeface="Cambria Math" charset="0"/>
                      </a:rPr>
                      <m:t>𝛳</m:t>
                    </m:r>
                  </m:oMath>
                </a14:m>
                <a:r>
                  <a:rPr lang="en-US" sz="3600" dirty="0" smtClean="0"/>
                  <a:t>=4</a:t>
                </a:r>
                <a14:m>
                  <m:oMath xmlns:m="http://schemas.openxmlformats.org/officeDocument/2006/math">
                    <m:sSub>
                      <m:sSubPr>
                        <m:ctrlPr>
                          <a:rPr lang="en-US" sz="3600" i="1" smtClean="0">
                            <a:latin typeface="Cambria Math" charset="0"/>
                          </a:rPr>
                        </m:ctrlPr>
                      </m:sSubPr>
                      <m:e>
                        <m:r>
                          <a:rPr lang="en-US" sz="3600" b="0" i="1" smtClean="0">
                            <a:latin typeface="Cambria Math" charset="0"/>
                          </a:rPr>
                          <m:t>𝑁</m:t>
                        </m:r>
                      </m:e>
                      <m:sub>
                        <m:r>
                          <a:rPr lang="en-US" sz="3600" b="0" i="1" smtClean="0">
                            <a:latin typeface="Cambria Math" charset="0"/>
                          </a:rPr>
                          <m:t>𝑒</m:t>
                        </m:r>
                      </m:sub>
                    </m:sSub>
                    <m:r>
                      <a:rPr lang="en-US" sz="3600" i="1" smtClean="0">
                        <a:latin typeface="Cambria Math" charset="0"/>
                        <a:ea typeface="Cambria Math" charset="0"/>
                        <a:cs typeface="Cambria Math" charset="0"/>
                      </a:rPr>
                      <m:t>𝜇</m:t>
                    </m:r>
                  </m:oMath>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981636" y="1492623"/>
                <a:ext cx="1640129" cy="553998"/>
              </a:xfrm>
              <a:prstGeom prst="rect">
                <a:avLst/>
              </a:prstGeom>
              <a:blipFill rotWithShape="0">
                <a:blip r:embed="rId3"/>
                <a:stretch>
                  <a:fillRect t="-26374" b="-472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536577" y="1492623"/>
                <a:ext cx="4975411" cy="923330"/>
              </a:xfrm>
              <a:prstGeom prst="rect">
                <a:avLst/>
              </a:prstGeom>
              <a:noFill/>
            </p:spPr>
            <p:txBody>
              <a:bodyPr wrap="square" rtlCol="0">
                <a:spAutoFit/>
              </a:bodyPr>
              <a:lstStyle/>
              <a:p>
                <a:r>
                  <a:rPr lang="en-US" dirty="0" smtClean="0"/>
                  <a:t>Very similar to the equation for population recombination rate:</a:t>
                </a:r>
                <a:endParaRPr lang="en-US" dirty="0"/>
              </a:p>
              <a:p>
                <a:r>
                  <a:rPr lang="en-US" dirty="0" smtClean="0"/>
                  <a:t>	</a:t>
                </a:r>
                <a14:m>
                  <m:oMath xmlns:m="http://schemas.openxmlformats.org/officeDocument/2006/math">
                    <m:r>
                      <a:rPr lang="en-US"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=4</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𝑁</m:t>
                        </m:r>
                      </m:e>
                      <m:sub>
                        <m:r>
                          <a:rPr lang="en-US" b="0" i="1" smtClean="0">
                            <a:latin typeface="Cambria Math" charset="0"/>
                            <a:ea typeface="Cambria Math" charset="0"/>
                            <a:cs typeface="Cambria Math" charset="0"/>
                          </a:rPr>
                          <m:t>𝑒</m:t>
                        </m:r>
                      </m:sub>
                    </m:sSub>
                    <m:r>
                      <a:rPr lang="en-US" b="0" i="1" smtClean="0">
                        <a:latin typeface="Cambria Math" charset="0"/>
                        <a:ea typeface="Cambria Math" charset="0"/>
                        <a:cs typeface="Cambria Math" charset="0"/>
                      </a:rPr>
                      <m:t>𝑐</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36577" y="1492623"/>
                <a:ext cx="4975411" cy="923330"/>
              </a:xfrm>
              <a:prstGeom prst="rect">
                <a:avLst/>
              </a:prstGeom>
              <a:blipFill rotWithShape="0">
                <a:blip r:embed="rId4"/>
                <a:stretch>
                  <a:fillRect l="-980" t="-3974" b="-3311"/>
                </a:stretch>
              </a:blipFill>
            </p:spPr>
            <p:txBody>
              <a:bodyPr/>
              <a:lstStyle/>
              <a:p>
                <a:r>
                  <a:rPr lang="en-US">
                    <a:noFill/>
                  </a:rPr>
                  <a:t> </a:t>
                </a:r>
              </a:p>
            </p:txBody>
          </p:sp>
        </mc:Fallback>
      </mc:AlternateContent>
      <p:sp>
        <p:nvSpPr>
          <p:cNvPr id="12" name="TextBox 11"/>
          <p:cNvSpPr txBox="1"/>
          <p:nvPr/>
        </p:nvSpPr>
        <p:spPr>
          <a:xfrm>
            <a:off x="981636" y="2841811"/>
            <a:ext cx="6736976" cy="1384995"/>
          </a:xfrm>
          <a:prstGeom prst="rect">
            <a:avLst/>
          </a:prstGeom>
          <a:noFill/>
        </p:spPr>
        <p:txBody>
          <a:bodyPr wrap="square" rtlCol="0">
            <a:spAutoFit/>
          </a:bodyPr>
          <a:lstStyle/>
          <a:p>
            <a:r>
              <a:rPr lang="en-US" sz="2800" dirty="0" smtClean="0"/>
              <a:t>Probability of seeing a mutation at </a:t>
            </a:r>
            <a:r>
              <a:rPr lang="en-US" sz="2800" u="sng" dirty="0" smtClean="0"/>
              <a:t>any</a:t>
            </a:r>
            <a:r>
              <a:rPr lang="en-US" sz="2800" dirty="0" smtClean="0"/>
              <a:t> base in a gene in </a:t>
            </a:r>
            <a:r>
              <a:rPr lang="en-US" sz="2800" u="sng" dirty="0" smtClean="0"/>
              <a:t>any</a:t>
            </a:r>
            <a:r>
              <a:rPr lang="en-US" sz="2800" dirty="0" smtClean="0"/>
              <a:t> individual in a population.</a:t>
            </a:r>
            <a:endParaRPr lang="en-US" sz="2800" dirty="0"/>
          </a:p>
        </p:txBody>
      </p:sp>
      <p:sp>
        <p:nvSpPr>
          <p:cNvPr id="13" name="TextBox 12"/>
          <p:cNvSpPr txBox="1"/>
          <p:nvPr/>
        </p:nvSpPr>
        <p:spPr>
          <a:xfrm>
            <a:off x="981636" y="4446494"/>
            <a:ext cx="6736976" cy="1815882"/>
          </a:xfrm>
          <a:prstGeom prst="rect">
            <a:avLst/>
          </a:prstGeom>
          <a:noFill/>
        </p:spPr>
        <p:txBody>
          <a:bodyPr wrap="square" rtlCol="0">
            <a:spAutoFit/>
          </a:bodyPr>
          <a:lstStyle/>
          <a:p>
            <a:r>
              <a:rPr lang="en-US" sz="2800" dirty="0" smtClean="0"/>
              <a:t>Often scaled as 𝛳 per base pair (rather than per gene); makes it easier to make comparisons across studies and different genomic regions.</a:t>
            </a:r>
            <a:endParaRPr lang="en-US" sz="2800" dirty="0"/>
          </a:p>
        </p:txBody>
      </p:sp>
    </p:spTree>
    <p:extLst>
      <p:ext uri="{BB962C8B-B14F-4D97-AF65-F5344CB8AC3E}">
        <p14:creationId xmlns:p14="http://schemas.microsoft.com/office/powerpoint/2010/main" val="1574072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47917" y="141876"/>
            <a:ext cx="8243048" cy="1256617"/>
          </a:xfrm>
        </p:spPr>
        <p:txBody>
          <a:bodyPr>
            <a:normAutofit/>
          </a:bodyPr>
          <a:lstStyle/>
          <a:p>
            <a:r>
              <a:rPr lang="en-US" dirty="0" smtClean="0"/>
              <a:t>Population Mutation Rate</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981636" y="1492623"/>
                <a:ext cx="1640129" cy="553998"/>
              </a:xfrm>
              <a:prstGeom prst="rect">
                <a:avLst/>
              </a:prstGeom>
              <a:noFill/>
            </p:spPr>
            <p:txBody>
              <a:bodyPr wrap="none" lIns="0" tIns="0" rIns="0" bIns="0" rtlCol="0">
                <a:spAutoFit/>
              </a:bodyPr>
              <a:lstStyle/>
              <a:p>
                <a14:m>
                  <m:oMath xmlns:m="http://schemas.openxmlformats.org/officeDocument/2006/math">
                    <m:r>
                      <a:rPr lang="en-US" sz="3600" i="1" smtClean="0">
                        <a:latin typeface="Cambria Math" charset="0"/>
                      </a:rPr>
                      <m:t>𝛳</m:t>
                    </m:r>
                  </m:oMath>
                </a14:m>
                <a:r>
                  <a:rPr lang="en-US" sz="3600" dirty="0" smtClean="0"/>
                  <a:t>=4</a:t>
                </a:r>
                <a14:m>
                  <m:oMath xmlns:m="http://schemas.openxmlformats.org/officeDocument/2006/math">
                    <m:sSub>
                      <m:sSubPr>
                        <m:ctrlPr>
                          <a:rPr lang="en-US" sz="3600" i="1" smtClean="0">
                            <a:latin typeface="Cambria Math" charset="0"/>
                          </a:rPr>
                        </m:ctrlPr>
                      </m:sSubPr>
                      <m:e>
                        <m:r>
                          <a:rPr lang="en-US" sz="3600" b="0" i="1" smtClean="0">
                            <a:latin typeface="Cambria Math" charset="0"/>
                          </a:rPr>
                          <m:t>𝑁</m:t>
                        </m:r>
                      </m:e>
                      <m:sub>
                        <m:r>
                          <a:rPr lang="en-US" sz="3600" b="0" i="1" smtClean="0">
                            <a:latin typeface="Cambria Math" charset="0"/>
                          </a:rPr>
                          <m:t>𝑒</m:t>
                        </m:r>
                      </m:sub>
                    </m:sSub>
                    <m:r>
                      <a:rPr lang="en-US" sz="3600" i="1" smtClean="0">
                        <a:latin typeface="Cambria Math" charset="0"/>
                        <a:ea typeface="Cambria Math" charset="0"/>
                        <a:cs typeface="Cambria Math" charset="0"/>
                      </a:rPr>
                      <m:t>𝜇</m:t>
                    </m:r>
                  </m:oMath>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981636" y="1492623"/>
                <a:ext cx="1640129" cy="553998"/>
              </a:xfrm>
              <a:prstGeom prst="rect">
                <a:avLst/>
              </a:prstGeom>
              <a:blipFill rotWithShape="0">
                <a:blip r:embed="rId3"/>
                <a:stretch>
                  <a:fillRect t="-26374" b="-472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536577" y="1492623"/>
                <a:ext cx="4975411" cy="923330"/>
              </a:xfrm>
              <a:prstGeom prst="rect">
                <a:avLst/>
              </a:prstGeom>
              <a:noFill/>
            </p:spPr>
            <p:txBody>
              <a:bodyPr wrap="square" rtlCol="0">
                <a:spAutoFit/>
              </a:bodyPr>
              <a:lstStyle/>
              <a:p>
                <a:r>
                  <a:rPr lang="en-US" dirty="0" smtClean="0"/>
                  <a:t>Very similar to the equation for population recombination rate:</a:t>
                </a:r>
                <a:endParaRPr lang="en-US" dirty="0"/>
              </a:p>
              <a:p>
                <a:r>
                  <a:rPr lang="en-US" dirty="0" smtClean="0"/>
                  <a:t>	</a:t>
                </a:r>
                <a14:m>
                  <m:oMath xmlns:m="http://schemas.openxmlformats.org/officeDocument/2006/math">
                    <m:r>
                      <a:rPr lang="en-US"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=4</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𝑁</m:t>
                        </m:r>
                      </m:e>
                      <m:sub>
                        <m:r>
                          <a:rPr lang="en-US" b="0" i="1" smtClean="0">
                            <a:latin typeface="Cambria Math" charset="0"/>
                            <a:ea typeface="Cambria Math" charset="0"/>
                            <a:cs typeface="Cambria Math" charset="0"/>
                          </a:rPr>
                          <m:t>𝑒</m:t>
                        </m:r>
                      </m:sub>
                    </m:sSub>
                    <m:r>
                      <a:rPr lang="en-US" b="0" i="1" smtClean="0">
                        <a:latin typeface="Cambria Math" charset="0"/>
                        <a:ea typeface="Cambria Math" charset="0"/>
                        <a:cs typeface="Cambria Math" charset="0"/>
                      </a:rPr>
                      <m:t>𝑐</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36577" y="1492623"/>
                <a:ext cx="4975411" cy="923330"/>
              </a:xfrm>
              <a:prstGeom prst="rect">
                <a:avLst/>
              </a:prstGeom>
              <a:blipFill rotWithShape="0">
                <a:blip r:embed="rId4"/>
                <a:stretch>
                  <a:fillRect l="-980" t="-3974" b="-3311"/>
                </a:stretch>
              </a:blipFill>
            </p:spPr>
            <p:txBody>
              <a:bodyPr/>
              <a:lstStyle/>
              <a:p>
                <a:r>
                  <a:rPr lang="en-US">
                    <a:noFill/>
                  </a:rPr>
                  <a:t> </a:t>
                </a:r>
              </a:p>
            </p:txBody>
          </p:sp>
        </mc:Fallback>
      </mc:AlternateContent>
      <p:sp>
        <p:nvSpPr>
          <p:cNvPr id="12" name="TextBox 11"/>
          <p:cNvSpPr txBox="1"/>
          <p:nvPr/>
        </p:nvSpPr>
        <p:spPr>
          <a:xfrm>
            <a:off x="497541" y="2554060"/>
            <a:ext cx="8014447" cy="1384995"/>
          </a:xfrm>
          <a:prstGeom prst="rect">
            <a:avLst/>
          </a:prstGeom>
          <a:noFill/>
        </p:spPr>
        <p:txBody>
          <a:bodyPr wrap="square" rtlCol="0">
            <a:spAutoFit/>
          </a:bodyPr>
          <a:lstStyle/>
          <a:p>
            <a:r>
              <a:rPr lang="en-US" sz="2800" dirty="0" smtClean="0"/>
              <a:t>Like 𝛒, species-level differences in 𝛳 will be driven by life history traits such as population size and generation time</a:t>
            </a:r>
            <a:endParaRPr lang="en-US" sz="2800" dirty="0"/>
          </a:p>
        </p:txBody>
      </p:sp>
      <p:sp>
        <p:nvSpPr>
          <p:cNvPr id="13" name="TextBox 12"/>
          <p:cNvSpPr txBox="1"/>
          <p:nvPr/>
        </p:nvSpPr>
        <p:spPr>
          <a:xfrm>
            <a:off x="497541" y="4077162"/>
            <a:ext cx="7893424" cy="2246769"/>
          </a:xfrm>
          <a:prstGeom prst="rect">
            <a:avLst/>
          </a:prstGeom>
          <a:noFill/>
        </p:spPr>
        <p:txBody>
          <a:bodyPr wrap="square" rtlCol="0">
            <a:spAutoFit/>
          </a:bodyPr>
          <a:lstStyle/>
          <a:p>
            <a:r>
              <a:rPr lang="en-US" sz="2800" dirty="0" smtClean="0"/>
              <a:t>𝛳 is also affected by recombination rate!</a:t>
            </a:r>
          </a:p>
          <a:p>
            <a:endParaRPr lang="en-US" sz="2800" dirty="0"/>
          </a:p>
          <a:p>
            <a:r>
              <a:rPr lang="en-US" sz="2800" dirty="0" smtClean="0"/>
              <a:t>Chromosome breaks and repairs that occur during crossing over create opportunities for mutation.</a:t>
            </a:r>
            <a:endParaRPr lang="en-US" sz="2800" dirty="0"/>
          </a:p>
        </p:txBody>
      </p:sp>
    </p:spTree>
    <p:extLst>
      <p:ext uri="{BB962C8B-B14F-4D97-AF65-F5344CB8AC3E}">
        <p14:creationId xmlns:p14="http://schemas.microsoft.com/office/powerpoint/2010/main" val="1994969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a:spLocks noGrp="1"/>
          </p:cNvSpPr>
          <p:nvPr>
            <p:ph type="title"/>
          </p:nvPr>
        </p:nvSpPr>
        <p:spPr>
          <a:xfrm>
            <a:off x="1169894" y="1169894"/>
            <a:ext cx="4477870" cy="1256617"/>
          </a:xfrm>
        </p:spPr>
        <p:txBody>
          <a:bodyPr>
            <a:normAutofit/>
          </a:bodyPr>
          <a:lstStyle/>
          <a:p>
            <a:r>
              <a:rPr lang="en-US" sz="3200" dirty="0" smtClean="0"/>
              <a:t>1.  Waterson’s </a:t>
            </a:r>
            <a:r>
              <a:rPr lang="en-US" sz="3200" dirty="0"/>
              <a:t>𝛳 (</a:t>
            </a:r>
            <a:r>
              <a:rPr lang="en-US" sz="3200" dirty="0" smtClean="0"/>
              <a:t>𝛳</a:t>
            </a:r>
            <a:r>
              <a:rPr lang="en-US" sz="3200" baseline="-25000" dirty="0" smtClean="0"/>
              <a:t>W</a:t>
            </a:r>
            <a:r>
              <a:rPr lang="en-US" sz="3200" dirty="0" smtClean="0"/>
              <a:t>)</a:t>
            </a:r>
            <a:endParaRPr lang="en-US" sz="3200" dirty="0"/>
          </a:p>
        </p:txBody>
      </p:sp>
      <p:sp>
        <p:nvSpPr>
          <p:cNvPr id="5" name="Title 1"/>
          <p:cNvSpPr txBox="1">
            <a:spLocks/>
          </p:cNvSpPr>
          <p:nvPr/>
        </p:nvSpPr>
        <p:spPr>
          <a:xfrm>
            <a:off x="259977" y="313765"/>
            <a:ext cx="8243048" cy="1256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Estimators of 𝛳</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2904565" y="2272553"/>
                <a:ext cx="1765163" cy="8822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charset="0"/>
                            </a:rPr>
                          </m:ctrlPr>
                        </m:sSubPr>
                        <m:e>
                          <m:r>
                            <a:rPr lang="en-US" sz="2800" i="1" smtClean="0">
                              <a:latin typeface="Cambria Math" charset="0"/>
                              <a:ea typeface="Cambria Math" charset="0"/>
                              <a:cs typeface="Cambria Math" charset="0"/>
                            </a:rPr>
                            <m:t>𝜃</m:t>
                          </m:r>
                        </m:e>
                        <m:sub>
                          <m:r>
                            <a:rPr lang="en-US" sz="2800" b="0" i="1" smtClean="0">
                              <a:latin typeface="Cambria Math" charset="0"/>
                            </a:rPr>
                            <m:t>𝑊</m:t>
                          </m:r>
                        </m:sub>
                      </m:sSub>
                      <m:r>
                        <a:rPr lang="en-US" sz="2800" b="0" i="1" smtClean="0">
                          <a:latin typeface="Cambria Math" charset="0"/>
                        </a:rPr>
                        <m:t>=</m:t>
                      </m:r>
                      <m:f>
                        <m:fPr>
                          <m:ctrlPr>
                            <a:rPr lang="mr-IN" sz="2800" b="0" i="1" smtClean="0">
                              <a:latin typeface="Cambria Math" charset="0"/>
                            </a:rPr>
                          </m:ctrlPr>
                        </m:fPr>
                        <m:num>
                          <m:sSub>
                            <m:sSubPr>
                              <m:ctrlPr>
                                <a:rPr lang="en-US" sz="2800" b="0" i="1" smtClean="0">
                                  <a:latin typeface="Cambria Math" charset="0"/>
                                </a:rPr>
                              </m:ctrlPr>
                            </m:sSubPr>
                            <m:e>
                              <m:r>
                                <a:rPr lang="en-US" sz="2800" b="0" i="1" smtClean="0">
                                  <a:latin typeface="Cambria Math" charset="0"/>
                                </a:rPr>
                                <m:t>𝑆</m:t>
                              </m:r>
                            </m:e>
                            <m:sub>
                              <m:r>
                                <a:rPr lang="en-US" sz="2800" b="0" i="1" smtClean="0">
                                  <a:latin typeface="Cambria Math" charset="0"/>
                                </a:rPr>
                                <m:t>𝑛</m:t>
                              </m:r>
                            </m:sub>
                          </m:sSub>
                        </m:num>
                        <m:den>
                          <m:sSub>
                            <m:sSubPr>
                              <m:ctrlPr>
                                <a:rPr lang="en-US" sz="2800" b="0" i="1" smtClean="0">
                                  <a:latin typeface="Cambria Math" charset="0"/>
                                </a:rPr>
                              </m:ctrlPr>
                            </m:sSubPr>
                            <m:e>
                              <m:r>
                                <a:rPr lang="en-US" sz="2800" b="0" i="1" smtClean="0">
                                  <a:latin typeface="Cambria Math" charset="0"/>
                                </a:rPr>
                                <m:t>𝑎</m:t>
                              </m:r>
                            </m:e>
                            <m:sub>
                              <m:r>
                                <a:rPr lang="en-US" sz="2800" b="0" i="1" smtClean="0">
                                  <a:latin typeface="Cambria Math" charset="0"/>
                                </a:rPr>
                                <m:t>𝑛</m:t>
                              </m:r>
                              <m:r>
                                <a:rPr lang="en-US" sz="2800" b="0" i="1" smtClean="0">
                                  <a:latin typeface="Cambria Math" charset="0"/>
                                </a:rPr>
                                <m:t>−1</m:t>
                              </m:r>
                            </m:sub>
                          </m:sSub>
                        </m:den>
                      </m:f>
                    </m:oMath>
                  </m:oMathPara>
                </a14:m>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2904565" y="2272553"/>
                <a:ext cx="1765163" cy="882229"/>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1294758" y="3502864"/>
            <a:ext cx="6173485" cy="461665"/>
          </a:xfrm>
          <a:prstGeom prst="rect">
            <a:avLst/>
          </a:prstGeom>
          <a:noFill/>
        </p:spPr>
        <p:txBody>
          <a:bodyPr wrap="none" rtlCol="0">
            <a:spAutoFit/>
          </a:bodyPr>
          <a:lstStyle/>
          <a:p>
            <a:r>
              <a:rPr lang="en-US" sz="2400" dirty="0" smtClean="0"/>
              <a:t>S</a:t>
            </a:r>
            <a:r>
              <a:rPr lang="en-US" sz="2400" baseline="-25000" dirty="0" smtClean="0"/>
              <a:t>n</a:t>
            </a:r>
            <a:r>
              <a:rPr lang="en-US" sz="2400" dirty="0" smtClean="0"/>
              <a:t> = The total number of segregating sites</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1294758" y="4231135"/>
                <a:ext cx="1862113" cy="615874"/>
              </a:xfrm>
              <a:prstGeom prst="rect">
                <a:avLst/>
              </a:prstGeom>
              <a:noFill/>
            </p:spPr>
            <p:txBody>
              <a:bodyPr wrap="none" rtlCol="0">
                <a:spAutoFit/>
              </a:bodyPr>
              <a:lstStyle/>
              <a:p>
                <a:r>
                  <a:rPr lang="en-US" sz="2400" dirty="0" smtClean="0"/>
                  <a:t>a</a:t>
                </a:r>
                <a:r>
                  <a:rPr lang="en-US" sz="2400" baseline="-25000" dirty="0" smtClean="0"/>
                  <a:t>n-1</a:t>
                </a:r>
                <a:r>
                  <a:rPr lang="en-US" sz="2400" dirty="0" smtClean="0"/>
                  <a:t> = </a:t>
                </a:r>
                <a14:m>
                  <m:oMath xmlns:m="http://schemas.openxmlformats.org/officeDocument/2006/math">
                    <m:nary>
                      <m:naryPr>
                        <m:chr m:val="∑"/>
                        <m:ctrlPr>
                          <a:rPr lang="is-IS" sz="2400" i="1" dirty="0" smtClean="0">
                            <a:latin typeface="Cambria Math" charset="0"/>
                          </a:rPr>
                        </m:ctrlPr>
                      </m:naryPr>
                      <m:sub>
                        <m:r>
                          <m:rPr>
                            <m:brk m:alnAt="23"/>
                          </m:rPr>
                          <a:rPr lang="en-US" sz="2400" b="0" i="1" dirty="0" smtClean="0">
                            <a:latin typeface="Cambria Math" charset="0"/>
                          </a:rPr>
                          <m:t>1</m:t>
                        </m:r>
                      </m:sub>
                      <m:sup>
                        <m:r>
                          <a:rPr lang="en-US" sz="2400" b="0" i="1" dirty="0" smtClean="0">
                            <a:latin typeface="Cambria Math" charset="0"/>
                          </a:rPr>
                          <m:t>𝑛</m:t>
                        </m:r>
                        <m:r>
                          <a:rPr lang="en-US" sz="2400" b="0" i="1" dirty="0" smtClean="0">
                            <a:latin typeface="Cambria Math" charset="0"/>
                          </a:rPr>
                          <m:t>−1</m:t>
                        </m:r>
                      </m:sup>
                      <m:e>
                        <m:f>
                          <m:fPr>
                            <m:ctrlPr>
                              <a:rPr lang="mr-IN" sz="2400" i="1" dirty="0" smtClean="0">
                                <a:latin typeface="Cambria Math" charset="0"/>
                              </a:rPr>
                            </m:ctrlPr>
                          </m:fPr>
                          <m:num>
                            <m:r>
                              <a:rPr lang="en-US" sz="2400" b="0" i="1" dirty="0" smtClean="0">
                                <a:latin typeface="Cambria Math" charset="0"/>
                              </a:rPr>
                              <m:t>1</m:t>
                            </m:r>
                          </m:num>
                          <m:den>
                            <m:r>
                              <a:rPr lang="en-US" sz="2400" b="0" i="1" dirty="0" smtClean="0">
                                <a:latin typeface="Cambria Math" charset="0"/>
                              </a:rPr>
                              <m:t>𝑖</m:t>
                            </m:r>
                          </m:den>
                        </m:f>
                      </m:e>
                    </m:nary>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1294758" y="4231135"/>
                <a:ext cx="1862113" cy="615874"/>
              </a:xfrm>
              <a:prstGeom prst="rect">
                <a:avLst/>
              </a:prstGeom>
              <a:blipFill rotWithShape="0">
                <a:blip r:embed="rId4"/>
                <a:stretch>
                  <a:fillRect l="-4902" b="-7921"/>
                </a:stretch>
              </a:blipFill>
            </p:spPr>
            <p:txBody>
              <a:bodyPr/>
              <a:lstStyle/>
              <a:p>
                <a:r>
                  <a:rPr lang="en-US">
                    <a:noFill/>
                  </a:rPr>
                  <a:t> </a:t>
                </a:r>
              </a:p>
            </p:txBody>
          </p:sp>
        </mc:Fallback>
      </mc:AlternateContent>
      <p:sp>
        <p:nvSpPr>
          <p:cNvPr id="8" name="TextBox 7"/>
          <p:cNvSpPr txBox="1"/>
          <p:nvPr/>
        </p:nvSpPr>
        <p:spPr>
          <a:xfrm>
            <a:off x="537882" y="5250680"/>
            <a:ext cx="7637930" cy="369332"/>
          </a:xfrm>
          <a:prstGeom prst="rect">
            <a:avLst/>
          </a:prstGeom>
          <a:noFill/>
        </p:spPr>
        <p:txBody>
          <a:bodyPr wrap="square" rtlCol="0">
            <a:spAutoFit/>
          </a:bodyPr>
          <a:lstStyle/>
          <a:p>
            <a:r>
              <a:rPr lang="en-US" dirty="0" smtClean="0">
                <a:solidFill>
                  <a:srgbClr val="C00000"/>
                </a:solidFill>
              </a:rPr>
              <a:t>Notice that this relates directly to the Expected Counts </a:t>
            </a:r>
            <a:r>
              <a:rPr lang="en-US" dirty="0" smtClean="0">
                <a:solidFill>
                  <a:srgbClr val="C00000"/>
                </a:solidFill>
              </a:rPr>
              <a:t>calculations</a:t>
            </a:r>
            <a:endParaRPr lang="en-US" dirty="0">
              <a:solidFill>
                <a:srgbClr val="C00000"/>
              </a:solidFill>
            </a:endParaRPr>
          </a:p>
        </p:txBody>
      </p:sp>
    </p:spTree>
    <p:extLst>
      <p:ext uri="{BB962C8B-B14F-4D97-AF65-F5344CB8AC3E}">
        <p14:creationId xmlns:p14="http://schemas.microsoft.com/office/powerpoint/2010/main" val="6238152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Exercise for Today:</a:t>
            </a:r>
            <a:endParaRPr lang="en-US"/>
          </a:p>
        </p:txBody>
      </p:sp>
      <p:sp>
        <p:nvSpPr>
          <p:cNvPr id="3" name="Content Placeholder 2"/>
          <p:cNvSpPr>
            <a:spLocks noGrp="1"/>
          </p:cNvSpPr>
          <p:nvPr>
            <p:ph idx="1"/>
          </p:nvPr>
        </p:nvSpPr>
        <p:spPr>
          <a:xfrm>
            <a:off x="628650" y="1563157"/>
            <a:ext cx="7886700" cy="4676775"/>
          </a:xfrm>
        </p:spPr>
        <p:txBody>
          <a:bodyPr>
            <a:normAutofit/>
          </a:bodyPr>
          <a:lstStyle/>
          <a:p>
            <a:r>
              <a:rPr lang="en-US" dirty="0" smtClean="0"/>
              <a:t>Calculate and plot the Derived Allele Frequency Spectrum for a sample VCF data </a:t>
            </a:r>
            <a:r>
              <a:rPr lang="en-US" dirty="0" smtClean="0"/>
              <a:t>file</a:t>
            </a:r>
          </a:p>
          <a:p>
            <a:endParaRPr lang="en-US" dirty="0"/>
          </a:p>
          <a:p>
            <a:r>
              <a:rPr lang="en-US" dirty="0" smtClean="0"/>
              <a:t>Calculate Waterson’s Theta</a:t>
            </a:r>
            <a:endParaRPr lang="en-US" dirty="0" smtClean="0"/>
          </a:p>
          <a:p>
            <a:endParaRPr lang="en-US" dirty="0"/>
          </a:p>
          <a:p>
            <a:r>
              <a:rPr lang="en-US" dirty="0" smtClean="0"/>
              <a:t>Calculate the Expected Neutral Frequency spectrum, and compare it to the sample data</a:t>
            </a:r>
            <a:endParaRPr lang="en-US" dirty="0"/>
          </a:p>
        </p:txBody>
      </p:sp>
    </p:spTree>
    <p:extLst>
      <p:ext uri="{BB962C8B-B14F-4D97-AF65-F5344CB8AC3E}">
        <p14:creationId xmlns:p14="http://schemas.microsoft.com/office/powerpoint/2010/main" val="1349834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a:t>
            </a:r>
            <a:endParaRPr lang="en-US" dirty="0"/>
          </a:p>
        </p:txBody>
      </p:sp>
      <p:sp>
        <p:nvSpPr>
          <p:cNvPr id="98" name="TextBox 97"/>
          <p:cNvSpPr txBox="1"/>
          <p:nvPr/>
        </p:nvSpPr>
        <p:spPr>
          <a:xfrm>
            <a:off x="905742" y="1048478"/>
            <a:ext cx="7128875" cy="461665"/>
          </a:xfrm>
          <a:prstGeom prst="rect">
            <a:avLst/>
          </a:prstGeom>
          <a:noFill/>
        </p:spPr>
        <p:txBody>
          <a:bodyPr wrap="none" rtlCol="0">
            <a:spAutoFit/>
          </a:bodyPr>
          <a:lstStyle/>
          <a:p>
            <a:r>
              <a:rPr lang="en-US" sz="2400" dirty="0" smtClean="0"/>
              <a:t>Modeling Backwards in Time instead of Forward</a:t>
            </a:r>
            <a:endParaRPr lang="en-US" sz="2400" dirty="0"/>
          </a:p>
        </p:txBody>
      </p:sp>
      <p:pic>
        <p:nvPicPr>
          <p:cNvPr id="99" name="Picture 98"/>
          <p:cNvPicPr>
            <a:picLocks noChangeAspect="1"/>
          </p:cNvPicPr>
          <p:nvPr/>
        </p:nvPicPr>
        <p:blipFill>
          <a:blip r:embed="rId3"/>
          <a:stretch>
            <a:fillRect/>
          </a:stretch>
        </p:blipFill>
        <p:spPr>
          <a:xfrm>
            <a:off x="580714" y="1827304"/>
            <a:ext cx="3964392" cy="4681201"/>
          </a:xfrm>
          <a:prstGeom prst="rect">
            <a:avLst/>
          </a:prstGeom>
        </p:spPr>
      </p:pic>
      <p:sp>
        <p:nvSpPr>
          <p:cNvPr id="100" name="TextBox 99"/>
          <p:cNvSpPr txBox="1"/>
          <p:nvPr/>
        </p:nvSpPr>
        <p:spPr>
          <a:xfrm>
            <a:off x="4894729" y="1827304"/>
            <a:ext cx="3751730" cy="341632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Tx/>
              <a:buNone/>
              <a:tabLst/>
              <a:defRPr/>
            </a:pPr>
            <a:r>
              <a:rPr lang="en-US" dirty="0" smtClean="0"/>
              <a:t>Assumptions of the Basic Model:</a:t>
            </a:r>
          </a:p>
          <a:p>
            <a:pPr marL="285750" marR="0" lvl="0" indent="-285750" defTabSz="914400" eaLnBrk="1" fontAlgn="auto" latinLnBrk="0" hangingPunct="1">
              <a:lnSpc>
                <a:spcPct val="100000"/>
              </a:lnSpc>
              <a:spcBef>
                <a:spcPts val="0"/>
              </a:spcBef>
              <a:spcAft>
                <a:spcPts val="0"/>
              </a:spcAft>
              <a:buClrTx/>
              <a:buSzTx/>
              <a:buFontTx/>
              <a:buNone/>
              <a:tabLst/>
              <a:defRPr/>
            </a:pPr>
            <a:endParaRPr lang="en-US" dirty="0"/>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No selection</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No recombination</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Constant population size</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No gene flow</a:t>
            </a:r>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No population structure</a:t>
            </a:r>
          </a:p>
          <a:p>
            <a:pPr marL="285750" marR="0" lvl="0" indent="-285750" defTabSz="914400" eaLnBrk="1" fontAlgn="auto" latinLnBrk="0" hangingPunct="1">
              <a:lnSpc>
                <a:spcPct val="100000"/>
              </a:lnSpc>
              <a:spcBef>
                <a:spcPts val="0"/>
              </a:spcBef>
              <a:spcAft>
                <a:spcPts val="0"/>
              </a:spcAft>
              <a:buClrTx/>
              <a:buSzTx/>
              <a:buFontTx/>
              <a:buChar char="-"/>
              <a:tabLst/>
              <a:defRPr/>
            </a:pPr>
            <a:endParaRPr lang="en-US" dirty="0"/>
          </a:p>
          <a:p>
            <a:pPr marL="285750" marR="0" lvl="0" indent="-285750" defTabSz="914400" eaLnBrk="1" fontAlgn="auto" latinLnBrk="0" hangingPunct="1">
              <a:lnSpc>
                <a:spcPct val="100000"/>
              </a:lnSpc>
              <a:spcBef>
                <a:spcPts val="0"/>
              </a:spcBef>
              <a:spcAft>
                <a:spcPts val="0"/>
              </a:spcAft>
              <a:buClrTx/>
              <a:buSzTx/>
              <a:buFontTx/>
              <a:buChar char="-"/>
              <a:tabLst/>
              <a:defRPr/>
            </a:pPr>
            <a:r>
              <a:rPr lang="en-US" dirty="0" smtClean="0"/>
              <a:t>Gene genealogy is independent of the mutation process (coalescent trees are NOT phylogenies)</a:t>
            </a:r>
            <a:endParaRPr lang="en-US" dirty="0"/>
          </a:p>
        </p:txBody>
      </p:sp>
    </p:spTree>
    <p:extLst>
      <p:ext uri="{BB962C8B-B14F-4D97-AF65-F5344CB8AC3E}">
        <p14:creationId xmlns:p14="http://schemas.microsoft.com/office/powerpoint/2010/main" val="1762553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2" name="Rectangle 1"/>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sp>
        <p:nvSpPr>
          <p:cNvPr id="7" name="Rectangle 6"/>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8" name="Rectangle 7"/>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9" name="Rectangle 8"/>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10" name="Rectangle 9"/>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11" name="Rectangle 10"/>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3" name="Rectangle 12"/>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15" name="Rectangle 14"/>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3" name="Left Brace 2"/>
          <p:cNvSpPr/>
          <p:nvPr/>
        </p:nvSpPr>
        <p:spPr>
          <a:xfrm rot="16200000">
            <a:off x="2669241" y="762756"/>
            <a:ext cx="1573305" cy="4881282"/>
          </a:xfrm>
          <a:prstGeom prst="leftBrace">
            <a:avLst>
              <a:gd name="adj1" fmla="val 18991"/>
              <a:gd name="adj2" fmla="val 5219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1102659" y="4109269"/>
            <a:ext cx="5407249" cy="369332"/>
          </a:xfrm>
          <a:prstGeom prst="rect">
            <a:avLst/>
          </a:prstGeom>
          <a:noFill/>
        </p:spPr>
        <p:txBody>
          <a:bodyPr wrap="none" rtlCol="0">
            <a:spAutoFit/>
          </a:bodyPr>
          <a:lstStyle/>
          <a:p>
            <a:r>
              <a:rPr lang="en-US" dirty="0" smtClean="0"/>
              <a:t>A piece of DNA, or a “gene” that we’ve sequenced</a:t>
            </a:r>
            <a:endParaRPr lang="en-US" dirty="0"/>
          </a:p>
        </p:txBody>
      </p:sp>
    </p:spTree>
    <p:extLst>
      <p:ext uri="{BB962C8B-B14F-4D97-AF65-F5344CB8AC3E}">
        <p14:creationId xmlns:p14="http://schemas.microsoft.com/office/powerpoint/2010/main" val="1548506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grpSp>
        <p:nvGrpSpPr>
          <p:cNvPr id="5" name="Group 4"/>
          <p:cNvGrpSpPr/>
          <p:nvPr/>
        </p:nvGrpSpPr>
        <p:grpSpPr>
          <a:xfrm>
            <a:off x="1102659" y="2057400"/>
            <a:ext cx="4744570" cy="262217"/>
            <a:chOff x="1102659" y="2057400"/>
            <a:chExt cx="4744570" cy="262217"/>
          </a:xfrm>
        </p:grpSpPr>
        <p:sp>
          <p:nvSpPr>
            <p:cNvPr id="2" name="Rectangle 1"/>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sp>
          <p:nvSpPr>
            <p:cNvPr id="7" name="Rectangle 6"/>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8" name="Rectangle 7"/>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9" name="Rectangle 8"/>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0" name="Rectangle 9"/>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11" name="Rectangle 10"/>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13" name="Rectangle 12"/>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15" name="Rectangle 14"/>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grpSp>
      <p:grpSp>
        <p:nvGrpSpPr>
          <p:cNvPr id="17" name="Group 16"/>
          <p:cNvGrpSpPr/>
          <p:nvPr/>
        </p:nvGrpSpPr>
        <p:grpSpPr>
          <a:xfrm>
            <a:off x="1102659" y="2729042"/>
            <a:ext cx="4744570" cy="262217"/>
            <a:chOff x="1102659" y="2057400"/>
            <a:chExt cx="4744570" cy="262217"/>
          </a:xfrm>
        </p:grpSpPr>
        <p:sp>
          <p:nvSpPr>
            <p:cNvPr id="18" name="Rectangle 17"/>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sp>
          <p:nvSpPr>
            <p:cNvPr id="19" name="Rectangle 18"/>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20" name="Rectangle 19"/>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21" name="Rectangle 20"/>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22" name="Rectangle 21"/>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25" name="Rectangle 24"/>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27" name="Rectangle 26"/>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grpSp>
      <p:grpSp>
        <p:nvGrpSpPr>
          <p:cNvPr id="28" name="Group 27"/>
          <p:cNvGrpSpPr/>
          <p:nvPr/>
        </p:nvGrpSpPr>
        <p:grpSpPr>
          <a:xfrm>
            <a:off x="1102659" y="3581400"/>
            <a:ext cx="4744570" cy="262217"/>
            <a:chOff x="1102659" y="2057400"/>
            <a:chExt cx="4744570" cy="262217"/>
          </a:xfrm>
        </p:grpSpPr>
        <p:sp>
          <p:nvSpPr>
            <p:cNvPr id="29" name="Rectangle 28"/>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a:t>
              </a:r>
              <a:endParaRPr lang="en-US" dirty="0">
                <a:solidFill>
                  <a:sysClr val="windowText" lastClr="000000"/>
                </a:solidFill>
              </a:endParaRPr>
            </a:p>
          </p:txBody>
        </p:sp>
        <p:sp>
          <p:nvSpPr>
            <p:cNvPr id="30" name="Rectangle 29"/>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31" name="Rectangle 30"/>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32" name="Rectangle 31"/>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33" name="Rectangle 32"/>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4" name="Rectangle 33"/>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5" name="Rectangle 34"/>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36" name="Rectangle 35"/>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37" name="Rectangle 36"/>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38" name="Rectangle 37"/>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grpSp>
      <p:grpSp>
        <p:nvGrpSpPr>
          <p:cNvPr id="39" name="Group 38"/>
          <p:cNvGrpSpPr/>
          <p:nvPr/>
        </p:nvGrpSpPr>
        <p:grpSpPr>
          <a:xfrm>
            <a:off x="1083609" y="4309372"/>
            <a:ext cx="4744570" cy="262217"/>
            <a:chOff x="1102659" y="2057400"/>
            <a:chExt cx="4744570" cy="262217"/>
          </a:xfrm>
        </p:grpSpPr>
        <p:sp>
          <p:nvSpPr>
            <p:cNvPr id="40" name="Rectangle 39"/>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a:t>
              </a:r>
              <a:endParaRPr lang="en-US" dirty="0">
                <a:solidFill>
                  <a:sysClr val="windowText" lastClr="000000"/>
                </a:solidFill>
              </a:endParaRPr>
            </a:p>
          </p:txBody>
        </p:sp>
        <p:sp>
          <p:nvSpPr>
            <p:cNvPr id="41" name="Rectangle 40"/>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42" name="Rectangle 41"/>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43" name="Rectangle 42"/>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44" name="Rectangle 43"/>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5" name="Rectangle 44"/>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6" name="Rectangle 45"/>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47" name="Rectangle 46"/>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8" name="Rectangle 47"/>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49" name="Rectangle 48"/>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grpSp>
      <p:grpSp>
        <p:nvGrpSpPr>
          <p:cNvPr id="50" name="Group 49"/>
          <p:cNvGrpSpPr/>
          <p:nvPr/>
        </p:nvGrpSpPr>
        <p:grpSpPr>
          <a:xfrm>
            <a:off x="1102659" y="5066780"/>
            <a:ext cx="4744570" cy="262217"/>
            <a:chOff x="1102659" y="2057400"/>
            <a:chExt cx="4744570" cy="262217"/>
          </a:xfrm>
        </p:grpSpPr>
        <p:sp>
          <p:nvSpPr>
            <p:cNvPr id="51" name="Rectangle 50"/>
            <p:cNvSpPr/>
            <p:nvPr/>
          </p:nvSpPr>
          <p:spPr>
            <a:xfrm>
              <a:off x="1102659" y="2057400"/>
              <a:ext cx="470647" cy="255494"/>
            </a:xfrm>
            <a:prstGeom prst="rect">
              <a:avLst/>
            </a:prstGeom>
            <a:solidFill>
              <a:schemeClr val="accent2"/>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a:t>
              </a:r>
              <a:endParaRPr lang="en-US" dirty="0">
                <a:solidFill>
                  <a:sysClr val="windowText" lastClr="000000"/>
                </a:solidFill>
              </a:endParaRPr>
            </a:p>
          </p:txBody>
        </p:sp>
        <p:sp>
          <p:nvSpPr>
            <p:cNvPr id="52" name="Rectangle 51"/>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53" name="Rectangle 52"/>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54" name="Rectangle 53"/>
            <p:cNvSpPr/>
            <p:nvPr/>
          </p:nvSpPr>
          <p:spPr>
            <a:xfrm>
              <a:off x="4896970" y="2057400"/>
              <a:ext cx="470647" cy="255494"/>
            </a:xfrm>
            <a:prstGeom prst="rect">
              <a:avLst/>
            </a:prstGeom>
            <a:solidFill>
              <a:schemeClr val="accent6"/>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55" name="Rectangle 54"/>
            <p:cNvSpPr/>
            <p:nvPr/>
          </p:nvSpPr>
          <p:spPr>
            <a:xfrm>
              <a:off x="4417358" y="2057400"/>
              <a:ext cx="470647" cy="255494"/>
            </a:xfrm>
            <a:prstGeom prst="rect">
              <a:avLst/>
            </a:prstGeom>
            <a:solidFill>
              <a:schemeClr val="accent5">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56" name="Rectangle 55"/>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7" name="Rectangle 56"/>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58" name="Rectangle 57"/>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9" name="Rectangle 58"/>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sp>
          <p:nvSpPr>
            <p:cNvPr id="60" name="Rectangle 59"/>
            <p:cNvSpPr/>
            <p:nvPr/>
          </p:nvSpPr>
          <p:spPr>
            <a:xfrm>
              <a:off x="2043953" y="2057400"/>
              <a:ext cx="470647" cy="255494"/>
            </a:xfrm>
            <a:prstGeom prst="rect">
              <a:avLst/>
            </a:prstGeom>
            <a:solidFill>
              <a:schemeClr val="accent4"/>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a:t>
              </a:r>
              <a:endParaRPr lang="en-US" dirty="0">
                <a:solidFill>
                  <a:schemeClr val="tx1"/>
                </a:solidFill>
              </a:endParaRPr>
            </a:p>
          </p:txBody>
        </p:sp>
      </p:grpSp>
      <p:sp>
        <p:nvSpPr>
          <p:cNvPr id="6" name="Right Brace 5"/>
          <p:cNvSpPr/>
          <p:nvPr/>
        </p:nvSpPr>
        <p:spPr>
          <a:xfrm>
            <a:off x="6104965" y="1896035"/>
            <a:ext cx="847164" cy="368449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015308" y="2689516"/>
            <a:ext cx="1721224" cy="1754326"/>
          </a:xfrm>
          <a:prstGeom prst="rect">
            <a:avLst/>
          </a:prstGeom>
          <a:noFill/>
        </p:spPr>
        <p:txBody>
          <a:bodyPr wrap="square" rtlCol="0">
            <a:spAutoFit/>
          </a:bodyPr>
          <a:lstStyle/>
          <a:p>
            <a:r>
              <a:rPr lang="en-US" dirty="0" smtClean="0"/>
              <a:t>Sequence the same gene, or chunk of DNA in a sample or population of size N</a:t>
            </a:r>
            <a:endParaRPr lang="en-US" dirty="0"/>
          </a:p>
        </p:txBody>
      </p:sp>
      <p:cxnSp>
        <p:nvCxnSpPr>
          <p:cNvPr id="62" name="Straight Arrow Connector 61"/>
          <p:cNvCxnSpPr/>
          <p:nvPr/>
        </p:nvCxnSpPr>
        <p:spPr>
          <a:xfrm flipV="1">
            <a:off x="1318932" y="5432612"/>
            <a:ext cx="0" cy="4572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279276" y="5432612"/>
            <a:ext cx="0" cy="4572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4671731" y="5432612"/>
            <a:ext cx="0" cy="4572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164790" y="5432612"/>
            <a:ext cx="0" cy="45720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181091" y="6178564"/>
            <a:ext cx="2549606" cy="369332"/>
          </a:xfrm>
          <a:prstGeom prst="rect">
            <a:avLst/>
          </a:prstGeom>
          <a:noFill/>
        </p:spPr>
        <p:txBody>
          <a:bodyPr wrap="square" rtlCol="0">
            <a:spAutoFit/>
          </a:bodyPr>
          <a:lstStyle/>
          <a:p>
            <a:r>
              <a:rPr lang="en-US" dirty="0" smtClean="0"/>
              <a:t>Get some </a:t>
            </a:r>
            <a:r>
              <a:rPr lang="en-US" smtClean="0"/>
              <a:t>SNP data</a:t>
            </a:r>
            <a:endParaRPr lang="en-US" dirty="0"/>
          </a:p>
        </p:txBody>
      </p:sp>
    </p:spTree>
    <p:extLst>
      <p:ext uri="{BB962C8B-B14F-4D97-AF65-F5344CB8AC3E}">
        <p14:creationId xmlns:p14="http://schemas.microsoft.com/office/powerpoint/2010/main" val="1797373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grpSp>
        <p:nvGrpSpPr>
          <p:cNvPr id="5" name="Group 4"/>
          <p:cNvGrpSpPr/>
          <p:nvPr/>
        </p:nvGrpSpPr>
        <p:grpSpPr>
          <a:xfrm>
            <a:off x="1102659" y="2057400"/>
            <a:ext cx="4744570" cy="262217"/>
            <a:chOff x="1102659" y="2057400"/>
            <a:chExt cx="4744570" cy="262217"/>
          </a:xfrm>
        </p:grpSpPr>
        <p:sp>
          <p:nvSpPr>
            <p:cNvPr id="2" name="Rectangle 1"/>
            <p:cNvSpPr/>
            <p:nvPr/>
          </p:nvSpPr>
          <p:spPr>
            <a:xfrm>
              <a:off x="1102659"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7" name="Rectangle 6"/>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8" name="Rectangle 7"/>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9" name="Rectangle 8"/>
            <p:cNvSpPr/>
            <p:nvPr/>
          </p:nvSpPr>
          <p:spPr>
            <a:xfrm>
              <a:off x="489697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0" name="Rectangle 9"/>
            <p:cNvSpPr/>
            <p:nvPr/>
          </p:nvSpPr>
          <p:spPr>
            <a:xfrm>
              <a:off x="4417358"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1" name="Rectangle 10"/>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2" name="Rectangle 11"/>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3" name="Rectangle 12"/>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4" name="Rectangle 13"/>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5" name="Rectangle 14"/>
            <p:cNvSpPr/>
            <p:nvPr/>
          </p:nvSpPr>
          <p:spPr>
            <a:xfrm>
              <a:off x="2043953"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grpSp>
      <p:grpSp>
        <p:nvGrpSpPr>
          <p:cNvPr id="17" name="Group 16"/>
          <p:cNvGrpSpPr/>
          <p:nvPr/>
        </p:nvGrpSpPr>
        <p:grpSpPr>
          <a:xfrm>
            <a:off x="1102659" y="2729042"/>
            <a:ext cx="4744570" cy="262217"/>
            <a:chOff x="1102659" y="2057400"/>
            <a:chExt cx="4744570" cy="262217"/>
          </a:xfrm>
        </p:grpSpPr>
        <p:sp>
          <p:nvSpPr>
            <p:cNvPr id="18" name="Rectangle 17"/>
            <p:cNvSpPr/>
            <p:nvPr/>
          </p:nvSpPr>
          <p:spPr>
            <a:xfrm>
              <a:off x="1102659"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19" name="Rectangle 18"/>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0" name="Rectangle 19"/>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1" name="Rectangle 20"/>
            <p:cNvSpPr/>
            <p:nvPr/>
          </p:nvSpPr>
          <p:spPr>
            <a:xfrm>
              <a:off x="489697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22" name="Rectangle 21"/>
            <p:cNvSpPr/>
            <p:nvPr/>
          </p:nvSpPr>
          <p:spPr>
            <a:xfrm>
              <a:off x="4417358"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23" name="Rectangle 22"/>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4" name="Rectangle 23"/>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5" name="Rectangle 24"/>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Rectangle 25"/>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p:cNvSpPr/>
            <p:nvPr/>
          </p:nvSpPr>
          <p:spPr>
            <a:xfrm>
              <a:off x="2043953"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grpSp>
        <p:nvGrpSpPr>
          <p:cNvPr id="28" name="Group 27"/>
          <p:cNvGrpSpPr/>
          <p:nvPr/>
        </p:nvGrpSpPr>
        <p:grpSpPr>
          <a:xfrm>
            <a:off x="1102659" y="3581400"/>
            <a:ext cx="4744570" cy="262217"/>
            <a:chOff x="1102659" y="2057400"/>
            <a:chExt cx="4744570" cy="262217"/>
          </a:xfrm>
        </p:grpSpPr>
        <p:sp>
          <p:nvSpPr>
            <p:cNvPr id="29" name="Rectangle 28"/>
            <p:cNvSpPr/>
            <p:nvPr/>
          </p:nvSpPr>
          <p:spPr>
            <a:xfrm>
              <a:off x="1102659"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t>
              </a:r>
            </a:p>
          </p:txBody>
        </p:sp>
        <p:sp>
          <p:nvSpPr>
            <p:cNvPr id="30" name="Rectangle 29"/>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1" name="Rectangle 30"/>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2" name="Rectangle 31"/>
            <p:cNvSpPr/>
            <p:nvPr/>
          </p:nvSpPr>
          <p:spPr>
            <a:xfrm>
              <a:off x="489697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3" name="Rectangle 32"/>
            <p:cNvSpPr/>
            <p:nvPr/>
          </p:nvSpPr>
          <p:spPr>
            <a:xfrm>
              <a:off x="4417358"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4" name="Rectangle 33"/>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5" name="Rectangle 34"/>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6" name="Rectangle 35"/>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7" name="Rectangle 36"/>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8" name="Rectangle 37"/>
            <p:cNvSpPr/>
            <p:nvPr/>
          </p:nvSpPr>
          <p:spPr>
            <a:xfrm>
              <a:off x="2043953"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grpSp>
      <p:grpSp>
        <p:nvGrpSpPr>
          <p:cNvPr id="39" name="Group 38"/>
          <p:cNvGrpSpPr/>
          <p:nvPr/>
        </p:nvGrpSpPr>
        <p:grpSpPr>
          <a:xfrm>
            <a:off x="1083609" y="4309372"/>
            <a:ext cx="4744570" cy="262217"/>
            <a:chOff x="1102659" y="2057400"/>
            <a:chExt cx="4744570" cy="262217"/>
          </a:xfrm>
        </p:grpSpPr>
        <p:sp>
          <p:nvSpPr>
            <p:cNvPr id="40" name="Rectangle 39"/>
            <p:cNvSpPr/>
            <p:nvPr/>
          </p:nvSpPr>
          <p:spPr>
            <a:xfrm>
              <a:off x="1102659"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41" name="Rectangle 40"/>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2" name="Rectangle 41"/>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3" name="Rectangle 42"/>
            <p:cNvSpPr/>
            <p:nvPr/>
          </p:nvSpPr>
          <p:spPr>
            <a:xfrm>
              <a:off x="489697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4" name="Rectangle 43"/>
            <p:cNvSpPr/>
            <p:nvPr/>
          </p:nvSpPr>
          <p:spPr>
            <a:xfrm>
              <a:off x="4417358"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5" name="Rectangle 44"/>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6" name="Rectangle 45"/>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7" name="Rectangle 46"/>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8" name="Rectangle 47"/>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49" name="Rectangle 48"/>
            <p:cNvSpPr/>
            <p:nvPr/>
          </p:nvSpPr>
          <p:spPr>
            <a:xfrm>
              <a:off x="2043953"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grpSp>
      <p:grpSp>
        <p:nvGrpSpPr>
          <p:cNvPr id="50" name="Group 49"/>
          <p:cNvGrpSpPr/>
          <p:nvPr/>
        </p:nvGrpSpPr>
        <p:grpSpPr>
          <a:xfrm>
            <a:off x="1102659" y="5066780"/>
            <a:ext cx="4744570" cy="262217"/>
            <a:chOff x="1102659" y="2057400"/>
            <a:chExt cx="4744570" cy="262217"/>
          </a:xfrm>
        </p:grpSpPr>
        <p:sp>
          <p:nvSpPr>
            <p:cNvPr id="51" name="Rectangle 50"/>
            <p:cNvSpPr/>
            <p:nvPr/>
          </p:nvSpPr>
          <p:spPr>
            <a:xfrm>
              <a:off x="1102659"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a:t>
              </a:r>
              <a:endParaRPr lang="en-US" dirty="0">
                <a:solidFill>
                  <a:sysClr val="windowText" lastClr="000000"/>
                </a:solidFill>
              </a:endParaRPr>
            </a:p>
          </p:txBody>
        </p:sp>
        <p:sp>
          <p:nvSpPr>
            <p:cNvPr id="52" name="Rectangle 51"/>
            <p:cNvSpPr/>
            <p:nvPr/>
          </p:nvSpPr>
          <p:spPr>
            <a:xfrm>
              <a:off x="1573306"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3" name="Rectangle 52"/>
            <p:cNvSpPr/>
            <p:nvPr/>
          </p:nvSpPr>
          <p:spPr>
            <a:xfrm>
              <a:off x="5376582"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4" name="Rectangle 53"/>
            <p:cNvSpPr/>
            <p:nvPr/>
          </p:nvSpPr>
          <p:spPr>
            <a:xfrm>
              <a:off x="489697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5" name="Rectangle 54"/>
            <p:cNvSpPr/>
            <p:nvPr/>
          </p:nvSpPr>
          <p:spPr>
            <a:xfrm>
              <a:off x="4417358"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6" name="Rectangle 55"/>
            <p:cNvSpPr/>
            <p:nvPr/>
          </p:nvSpPr>
          <p:spPr>
            <a:xfrm>
              <a:off x="3926541" y="2064123"/>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7" name="Rectangle 56"/>
            <p:cNvSpPr/>
            <p:nvPr/>
          </p:nvSpPr>
          <p:spPr>
            <a:xfrm>
              <a:off x="3455894"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8" name="Rectangle 57"/>
            <p:cNvSpPr/>
            <p:nvPr/>
          </p:nvSpPr>
          <p:spPr>
            <a:xfrm>
              <a:off x="2985247"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59" name="Rectangle 58"/>
            <p:cNvSpPr/>
            <p:nvPr/>
          </p:nvSpPr>
          <p:spPr>
            <a:xfrm>
              <a:off x="2514600"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60" name="Rectangle 59"/>
            <p:cNvSpPr/>
            <p:nvPr/>
          </p:nvSpPr>
          <p:spPr>
            <a:xfrm>
              <a:off x="2043953" y="2057400"/>
              <a:ext cx="470647" cy="255494"/>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grpSp>
      <p:sp>
        <p:nvSpPr>
          <p:cNvPr id="6" name="Right Brace 5"/>
          <p:cNvSpPr/>
          <p:nvPr/>
        </p:nvSpPr>
        <p:spPr>
          <a:xfrm>
            <a:off x="6104965" y="1896035"/>
            <a:ext cx="847164" cy="368449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000314" y="1858458"/>
            <a:ext cx="1721224" cy="3970318"/>
          </a:xfrm>
          <a:prstGeom prst="rect">
            <a:avLst/>
          </a:prstGeom>
          <a:noFill/>
        </p:spPr>
        <p:txBody>
          <a:bodyPr wrap="square" rtlCol="0">
            <a:spAutoFit/>
          </a:bodyPr>
          <a:lstStyle/>
          <a:p>
            <a:r>
              <a:rPr lang="en-US" dirty="0" smtClean="0"/>
              <a:t>For the coalescent model, we start off not thinking about the sequence information at all...in other words this could </a:t>
            </a:r>
            <a:r>
              <a:rPr lang="en-US" smtClean="0"/>
              <a:t>be generalized to any piece of DNA</a:t>
            </a:r>
            <a:endParaRPr lang="en-US" dirty="0"/>
          </a:p>
        </p:txBody>
      </p:sp>
    </p:spTree>
    <p:extLst>
      <p:ext uri="{BB962C8B-B14F-4D97-AF65-F5344CB8AC3E}">
        <p14:creationId xmlns:p14="http://schemas.microsoft.com/office/powerpoint/2010/main" val="979459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18412" y="5432612"/>
            <a:ext cx="2710999" cy="646331"/>
          </a:xfrm>
          <a:prstGeom prst="rect">
            <a:avLst/>
          </a:prstGeom>
          <a:noFill/>
        </p:spPr>
        <p:txBody>
          <a:bodyPr wrap="none" rtlCol="0">
            <a:spAutoFit/>
          </a:bodyPr>
          <a:lstStyle/>
          <a:p>
            <a:r>
              <a:rPr lang="en-US" dirty="0" smtClean="0"/>
              <a:t>Present Generation (T):</a:t>
            </a:r>
          </a:p>
          <a:p>
            <a:r>
              <a:rPr lang="en-US" dirty="0" smtClean="0"/>
              <a:t>N=5 (# individuals)</a:t>
            </a:r>
            <a:endParaRPr lang="en-US" dirty="0"/>
          </a:p>
        </p:txBody>
      </p:sp>
    </p:spTree>
    <p:extLst>
      <p:ext uri="{BB962C8B-B14F-4D97-AF65-F5344CB8AC3E}">
        <p14:creationId xmlns:p14="http://schemas.microsoft.com/office/powerpoint/2010/main" val="1027819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a:spLocks noGrp="1"/>
          </p:cNvSpPr>
          <p:nvPr>
            <p:ph type="title"/>
          </p:nvPr>
        </p:nvSpPr>
        <p:spPr>
          <a:xfrm>
            <a:off x="147917" y="141877"/>
            <a:ext cx="7886700" cy="1085500"/>
          </a:xfrm>
        </p:spPr>
        <p:txBody>
          <a:bodyPr>
            <a:normAutofit/>
          </a:bodyPr>
          <a:lstStyle/>
          <a:p>
            <a:r>
              <a:rPr lang="en-US" dirty="0" smtClean="0"/>
              <a:t>Coalescent Theory: </a:t>
            </a:r>
            <a:r>
              <a:rPr lang="en-US" dirty="0" smtClean="0"/>
              <a:t>Details</a:t>
            </a:r>
            <a:endParaRPr lang="en-US" dirty="0"/>
          </a:p>
        </p:txBody>
      </p:sp>
      <p:sp>
        <p:nvSpPr>
          <p:cNvPr id="98" name="TextBox 97"/>
          <p:cNvSpPr txBox="1"/>
          <p:nvPr/>
        </p:nvSpPr>
        <p:spPr>
          <a:xfrm>
            <a:off x="905742" y="1048478"/>
            <a:ext cx="6970178" cy="461665"/>
          </a:xfrm>
          <a:prstGeom prst="rect">
            <a:avLst/>
          </a:prstGeom>
          <a:noFill/>
        </p:spPr>
        <p:txBody>
          <a:bodyPr wrap="none" rtlCol="0">
            <a:spAutoFit/>
          </a:bodyPr>
          <a:lstStyle/>
          <a:p>
            <a:r>
              <a:rPr lang="en-US" sz="2400" dirty="0" smtClean="0"/>
              <a:t>Tracing the history of a gene backwards in time</a:t>
            </a:r>
            <a:endParaRPr lang="en-US" sz="2400" dirty="0"/>
          </a:p>
        </p:txBody>
      </p:sp>
      <p:sp>
        <p:nvSpPr>
          <p:cNvPr id="3" name="Rectangle 2"/>
          <p:cNvSpPr/>
          <p:nvPr/>
        </p:nvSpPr>
        <p:spPr>
          <a:xfrm>
            <a:off x="1426095" y="526227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496858"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398356"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312543" y="5262278"/>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26730" y="526676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18412" y="5432612"/>
            <a:ext cx="2710999" cy="923330"/>
          </a:xfrm>
          <a:prstGeom prst="rect">
            <a:avLst/>
          </a:prstGeom>
          <a:noFill/>
        </p:spPr>
        <p:txBody>
          <a:bodyPr wrap="none" rtlCol="0">
            <a:spAutoFit/>
          </a:bodyPr>
          <a:lstStyle/>
          <a:p>
            <a:r>
              <a:rPr lang="en-US" dirty="0" smtClean="0"/>
              <a:t>Present Generation (T):</a:t>
            </a:r>
          </a:p>
          <a:p>
            <a:r>
              <a:rPr lang="en-US" dirty="0" smtClean="0"/>
              <a:t>N=5 (# individuals)</a:t>
            </a:r>
          </a:p>
          <a:p>
            <a:r>
              <a:rPr lang="en-US" dirty="0" smtClean="0"/>
              <a:t>2N = 10 (diploid </a:t>
            </a:r>
            <a:r>
              <a:rPr lang="en-US" dirty="0" err="1" smtClean="0"/>
              <a:t>chr.</a:t>
            </a:r>
            <a:r>
              <a:rPr lang="en-US" dirty="0" smtClean="0"/>
              <a:t> #)</a:t>
            </a:r>
            <a:endParaRPr lang="en-US" dirty="0"/>
          </a:p>
        </p:txBody>
      </p:sp>
      <p:sp>
        <p:nvSpPr>
          <p:cNvPr id="10" name="Rectangle 9"/>
          <p:cNvSpPr/>
          <p:nvPr/>
        </p:nvSpPr>
        <p:spPr>
          <a:xfrm>
            <a:off x="1618836" y="5253313"/>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4660" y="5253312"/>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96158" y="5262276"/>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00451" y="5253311"/>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24532" y="5266757"/>
            <a:ext cx="156576" cy="1129553"/>
          </a:xfrm>
          <a:prstGeom prst="rect">
            <a:avLst/>
          </a:prstGeom>
          <a:solidFill>
            <a:schemeClr val="bg1">
              <a:lumMod val="75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6396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1166</TotalTime>
  <Words>2204</Words>
  <Application>Microsoft Macintosh PowerPoint</Application>
  <PresentationFormat>Letter Paper (8.5x11 in)</PresentationFormat>
  <Paragraphs>400</Paragraphs>
  <Slides>33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Cambria Math</vt:lpstr>
      <vt:lpstr>Century Schoolbook</vt:lpstr>
      <vt:lpstr>Mangal</vt:lpstr>
      <vt:lpstr>Arial</vt:lpstr>
      <vt:lpstr>Office Theme</vt:lpstr>
      <vt:lpstr>Computational Genomics WS</vt:lpstr>
      <vt:lpstr>Single Sites vs. Multiple Sites</vt:lpstr>
      <vt:lpstr>Coalescent Theory</vt:lpstr>
      <vt:lpstr>Coalescent Theory</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Coalescent Theory: Details</vt:lpstr>
      <vt:lpstr>Neutral Mutations on the Coalescent Tree</vt:lpstr>
      <vt:lpstr>Neutral Mutations on the Coalescent Tree</vt:lpstr>
      <vt:lpstr>Allele Frequency Spectrum</vt:lpstr>
      <vt:lpstr>Allele Frequency Spectrum</vt:lpstr>
      <vt:lpstr>Allele Frequency Spectrum</vt:lpstr>
      <vt:lpstr>Allele Frequency Spectrum</vt:lpstr>
      <vt:lpstr>Allele Frequency Spectrum</vt:lpstr>
      <vt:lpstr>Allele Frequency Spectrum</vt:lpstr>
      <vt:lpstr>Allele Frequency Spectrum</vt:lpstr>
      <vt:lpstr>PowerPoint Presentation</vt:lpstr>
      <vt:lpstr>Population Mutation Rate</vt:lpstr>
      <vt:lpstr>Population Mutation Rate</vt:lpstr>
      <vt:lpstr>1.  Waterson’s 𝛳 (𝛳W)</vt:lpstr>
      <vt:lpstr>Exercise for Today:</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Genomics WS</dc:title>
  <dc:creator>Elizabeth A Cooper</dc:creator>
  <cp:lastModifiedBy>Elizabeth A Cooper</cp:lastModifiedBy>
  <cp:revision>119</cp:revision>
  <dcterms:created xsi:type="dcterms:W3CDTF">2017-02-13T19:19:29Z</dcterms:created>
  <dcterms:modified xsi:type="dcterms:W3CDTF">2017-10-31T15:59:59Z</dcterms:modified>
</cp:coreProperties>
</file>